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8" r:id="rId2"/>
    <p:sldId id="264" r:id="rId3"/>
    <p:sldId id="263" r:id="rId4"/>
    <p:sldId id="261" r:id="rId5"/>
    <p:sldId id="265" r:id="rId6"/>
    <p:sldId id="266"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B3555"/>
    <a:srgbClr val="4179BD"/>
    <a:srgbClr val="FBC5B5"/>
    <a:srgbClr val="EEA12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21"/>
    <p:restoredTop sz="94629"/>
  </p:normalViewPr>
  <p:slideViewPr>
    <p:cSldViewPr snapToGrid="0" snapToObjects="1">
      <p:cViewPr varScale="1">
        <p:scale>
          <a:sx n="70" d="100"/>
          <a:sy n="70" d="100"/>
        </p:scale>
        <p:origin x="86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35943925-C973-3142-89C9-7FBD23CD6412}"/>
              </a:ext>
            </a:extLst>
          </p:cNvPr>
          <p:cNvPicPr>
            <a:picLocks noChangeAspect="1"/>
          </p:cNvPicPr>
          <p:nvPr userDrawn="1"/>
        </p:nvPicPr>
        <p:blipFill>
          <a:blip r:embed="rId2"/>
          <a:stretch>
            <a:fillRect/>
          </a:stretch>
        </p:blipFill>
        <p:spPr>
          <a:xfrm>
            <a:off x="0" y="11575"/>
            <a:ext cx="12187160" cy="6856149"/>
          </a:xfrm>
          <a:prstGeom prst="rect">
            <a:avLst/>
          </a:prstGeom>
        </p:spPr>
      </p:pic>
    </p:spTree>
    <p:extLst>
      <p:ext uri="{BB962C8B-B14F-4D97-AF65-F5344CB8AC3E}">
        <p14:creationId xmlns:p14="http://schemas.microsoft.com/office/powerpoint/2010/main" val="3465778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TItle &amp; Authors">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4F68EECA-6274-CA45-88F4-44C254ABAF26}"/>
              </a:ext>
            </a:extLst>
          </p:cNvPr>
          <p:cNvPicPr>
            <a:picLocks noChangeAspect="1"/>
          </p:cNvPicPr>
          <p:nvPr userDrawn="1"/>
        </p:nvPicPr>
        <p:blipFill>
          <a:blip r:embed="rId2"/>
          <a:stretch>
            <a:fillRect/>
          </a:stretch>
        </p:blipFill>
        <p:spPr>
          <a:xfrm>
            <a:off x="2661" y="11575"/>
            <a:ext cx="12189339" cy="6856149"/>
          </a:xfrm>
          <a:prstGeom prst="rect">
            <a:avLst/>
          </a:prstGeom>
        </p:spPr>
      </p:pic>
      <p:sp>
        <p:nvSpPr>
          <p:cNvPr id="2" name="Title 1">
            <a:extLst>
              <a:ext uri="{FF2B5EF4-FFF2-40B4-BE49-F238E27FC236}">
                <a16:creationId xmlns:a16="http://schemas.microsoft.com/office/drawing/2014/main" id="{523E62CC-5B40-6940-9DAC-87BD536F1B2E}"/>
              </a:ext>
            </a:extLst>
          </p:cNvPr>
          <p:cNvSpPr>
            <a:spLocks noGrp="1"/>
          </p:cNvSpPr>
          <p:nvPr>
            <p:ph type="title"/>
          </p:nvPr>
        </p:nvSpPr>
        <p:spPr>
          <a:xfrm>
            <a:off x="831850" y="1709738"/>
            <a:ext cx="10515600" cy="2852737"/>
          </a:xfrm>
          <a:prstGeom prst="rect">
            <a:avLst/>
          </a:prstGeom>
        </p:spPr>
        <p:txBody>
          <a:bodyPr anchor="b"/>
          <a:lstStyle>
            <a:lvl1pPr>
              <a:defRPr sz="6000">
                <a:solidFill>
                  <a:srgbClr val="4179BD"/>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6ABF835-5CAD-1A43-9956-51DF8240D8E7}"/>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rgbClr val="EEA12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11093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Conten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EB2AD6A-8823-C247-99B6-AE2CEBD45B71}"/>
              </a:ext>
            </a:extLst>
          </p:cNvPr>
          <p:cNvPicPr>
            <a:picLocks noChangeAspect="1"/>
          </p:cNvPicPr>
          <p:nvPr userDrawn="1"/>
        </p:nvPicPr>
        <p:blipFill>
          <a:blip r:embed="rId2"/>
          <a:stretch>
            <a:fillRect/>
          </a:stretch>
        </p:blipFill>
        <p:spPr>
          <a:xfrm>
            <a:off x="-8914" y="11575"/>
            <a:ext cx="12189339" cy="6856149"/>
          </a:xfrm>
          <a:prstGeom prst="rect">
            <a:avLst/>
          </a:prstGeom>
        </p:spPr>
      </p:pic>
      <p:sp>
        <p:nvSpPr>
          <p:cNvPr id="2" name="Title 1">
            <a:extLst>
              <a:ext uri="{FF2B5EF4-FFF2-40B4-BE49-F238E27FC236}">
                <a16:creationId xmlns:a16="http://schemas.microsoft.com/office/drawing/2014/main" id="{FE42C82D-6602-C34E-A05E-82E313AA93F9}"/>
              </a:ext>
            </a:extLst>
          </p:cNvPr>
          <p:cNvSpPr>
            <a:spLocks noGrp="1"/>
          </p:cNvSpPr>
          <p:nvPr>
            <p:ph type="title"/>
          </p:nvPr>
        </p:nvSpPr>
        <p:spPr>
          <a:xfrm>
            <a:off x="838200" y="365125"/>
            <a:ext cx="10515600" cy="1325563"/>
          </a:xfrm>
          <a:prstGeom prst="rect">
            <a:avLst/>
          </a:prstGeom>
        </p:spPr>
        <p:txBody>
          <a:bodyPr/>
          <a:lstStyle>
            <a:lvl1pPr>
              <a:defRPr>
                <a:solidFill>
                  <a:srgbClr val="4179BD"/>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AC8B36B-561E-D247-B052-4329EFAE6C93}"/>
              </a:ext>
            </a:extLst>
          </p:cNvPr>
          <p:cNvSpPr>
            <a:spLocks noGrp="1"/>
          </p:cNvSpPr>
          <p:nvPr>
            <p:ph idx="1"/>
          </p:nvPr>
        </p:nvSpPr>
        <p:spPr>
          <a:xfrm>
            <a:off x="838200" y="1825625"/>
            <a:ext cx="10515600" cy="4351338"/>
          </a:xfrm>
          <a:prstGeom prst="rect">
            <a:avLst/>
          </a:prstGeom>
        </p:spPr>
        <p:txBody>
          <a:bodyPr/>
          <a:lstStyle>
            <a:lvl1pPr>
              <a:defRPr>
                <a:solidFill>
                  <a:srgbClr val="1B3555"/>
                </a:solidFill>
              </a:defRPr>
            </a:lvl1pPr>
            <a:lvl2pPr>
              <a:defRPr>
                <a:solidFill>
                  <a:srgbClr val="EEA121"/>
                </a:solidFill>
              </a:defRPr>
            </a:lvl2pPr>
            <a:lvl3pPr>
              <a:defRPr>
                <a:solidFill>
                  <a:srgbClr val="FBC5B5"/>
                </a:solidFill>
              </a:defRPr>
            </a:lvl3pPr>
            <a:lvl4pPr>
              <a:defRPr>
                <a:solidFill>
                  <a:srgbClr val="4179BD"/>
                </a:solidFill>
              </a:defRPr>
            </a:lvl4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529240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35943925-C973-3142-89C9-7FBD23CD6412}"/>
              </a:ext>
            </a:extLst>
          </p:cNvPr>
          <p:cNvPicPr>
            <a:picLocks noChangeAspect="1"/>
          </p:cNvPicPr>
          <p:nvPr userDrawn="1"/>
        </p:nvPicPr>
        <p:blipFill>
          <a:blip r:embed="rId2"/>
          <a:stretch>
            <a:fillRect/>
          </a:stretch>
        </p:blipFill>
        <p:spPr>
          <a:xfrm>
            <a:off x="2661" y="11575"/>
            <a:ext cx="12189339" cy="6856149"/>
          </a:xfrm>
          <a:prstGeom prst="rect">
            <a:avLst/>
          </a:prstGeom>
        </p:spPr>
      </p:pic>
    </p:spTree>
    <p:extLst>
      <p:ext uri="{BB962C8B-B14F-4D97-AF65-F5344CB8AC3E}">
        <p14:creationId xmlns:p14="http://schemas.microsoft.com/office/powerpoint/2010/main" val="212805708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42815558"/>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60"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98E8A-B3E6-294D-9514-5C6EEE417EBD}"/>
              </a:ext>
            </a:extLst>
          </p:cNvPr>
          <p:cNvSpPr>
            <a:spLocks noGrp="1"/>
          </p:cNvSpPr>
          <p:nvPr>
            <p:ph type="title"/>
          </p:nvPr>
        </p:nvSpPr>
        <p:spPr>
          <a:xfrm>
            <a:off x="838200" y="865633"/>
            <a:ext cx="10515600" cy="658368"/>
          </a:xfrm>
        </p:spPr>
        <p:txBody>
          <a:bodyPr/>
          <a:lstStyle/>
          <a:p>
            <a:pPr algn="ctr"/>
            <a:r>
              <a:rPr lang="en-US" dirty="0"/>
              <a:t>Medical Assistant Perceptions of Influences on Job Satisfaction and Job Burnout</a:t>
            </a:r>
          </a:p>
        </p:txBody>
      </p:sp>
      <p:sp>
        <p:nvSpPr>
          <p:cNvPr id="3" name="Content Placeholder 2">
            <a:extLst>
              <a:ext uri="{FF2B5EF4-FFF2-40B4-BE49-F238E27FC236}">
                <a16:creationId xmlns:a16="http://schemas.microsoft.com/office/drawing/2014/main" id="{4D6F2B13-E236-6F49-A2E7-6713D570B2BC}"/>
              </a:ext>
            </a:extLst>
          </p:cNvPr>
          <p:cNvSpPr>
            <a:spLocks noGrp="1"/>
          </p:cNvSpPr>
          <p:nvPr>
            <p:ph idx="1"/>
          </p:nvPr>
        </p:nvSpPr>
        <p:spPr>
          <a:xfrm>
            <a:off x="838200" y="2832116"/>
            <a:ext cx="10515600" cy="829056"/>
          </a:xfrm>
        </p:spPr>
        <p:txBody>
          <a:bodyPr/>
          <a:lstStyle/>
          <a:p>
            <a:pPr marL="0" indent="0" algn="ctr">
              <a:buNone/>
            </a:pPr>
            <a:r>
              <a:rPr lang="en-US" dirty="0"/>
              <a:t>Tristen Hall, MPH</a:t>
            </a:r>
          </a:p>
        </p:txBody>
      </p:sp>
      <p:sp>
        <p:nvSpPr>
          <p:cNvPr id="4" name="TextBox 3">
            <a:extLst>
              <a:ext uri="{FF2B5EF4-FFF2-40B4-BE49-F238E27FC236}">
                <a16:creationId xmlns:a16="http://schemas.microsoft.com/office/drawing/2014/main" id="{28E3F11C-1137-3E4C-A8A5-836A9F711D1C}"/>
              </a:ext>
            </a:extLst>
          </p:cNvPr>
          <p:cNvSpPr txBox="1"/>
          <p:nvPr/>
        </p:nvSpPr>
        <p:spPr>
          <a:xfrm>
            <a:off x="2157984" y="3291840"/>
            <a:ext cx="8241792" cy="369332"/>
          </a:xfrm>
          <a:prstGeom prst="rect">
            <a:avLst/>
          </a:prstGeom>
          <a:noFill/>
        </p:spPr>
        <p:txBody>
          <a:bodyPr wrap="square" rtlCol="0">
            <a:spAutoFit/>
          </a:bodyPr>
          <a:lstStyle/>
          <a:p>
            <a:pPr algn="ctr"/>
            <a:r>
              <a:rPr lang="en-US" dirty="0">
                <a:solidFill>
                  <a:srgbClr val="1B3555"/>
                </a:solidFill>
              </a:rPr>
              <a:t>University of Colorado Department of Family Medicine</a:t>
            </a:r>
          </a:p>
        </p:txBody>
      </p:sp>
    </p:spTree>
    <p:extLst>
      <p:ext uri="{BB962C8B-B14F-4D97-AF65-F5344CB8AC3E}">
        <p14:creationId xmlns:p14="http://schemas.microsoft.com/office/powerpoint/2010/main" val="2332514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98E8A-B3E6-294D-9514-5C6EEE417EBD}"/>
              </a:ext>
            </a:extLst>
          </p:cNvPr>
          <p:cNvSpPr>
            <a:spLocks noGrp="1"/>
          </p:cNvSpPr>
          <p:nvPr>
            <p:ph type="title"/>
          </p:nvPr>
        </p:nvSpPr>
        <p:spPr>
          <a:xfrm>
            <a:off x="838200" y="365125"/>
            <a:ext cx="10515600" cy="732155"/>
          </a:xfrm>
        </p:spPr>
        <p:txBody>
          <a:bodyPr/>
          <a:lstStyle/>
          <a:p>
            <a:r>
              <a:rPr lang="en-US" dirty="0"/>
              <a:t>The Research Question</a:t>
            </a:r>
          </a:p>
        </p:txBody>
      </p:sp>
      <p:sp>
        <p:nvSpPr>
          <p:cNvPr id="3" name="Content Placeholder 2">
            <a:extLst>
              <a:ext uri="{FF2B5EF4-FFF2-40B4-BE49-F238E27FC236}">
                <a16:creationId xmlns:a16="http://schemas.microsoft.com/office/drawing/2014/main" id="{4D6F2B13-E236-6F49-A2E7-6713D570B2BC}"/>
              </a:ext>
            </a:extLst>
          </p:cNvPr>
          <p:cNvSpPr>
            <a:spLocks noGrp="1"/>
          </p:cNvSpPr>
          <p:nvPr>
            <p:ph idx="1"/>
          </p:nvPr>
        </p:nvSpPr>
        <p:spPr>
          <a:xfrm>
            <a:off x="838200" y="1097280"/>
            <a:ext cx="10515600" cy="5079683"/>
          </a:xfrm>
        </p:spPr>
        <p:txBody>
          <a:bodyPr/>
          <a:lstStyle/>
          <a:p>
            <a:r>
              <a:rPr lang="en-US" dirty="0"/>
              <a:t>What are medical assistants’ (MAs) perceptions of factors that influence their employee outcomes, such as job burnout and job satisfaction?</a:t>
            </a:r>
          </a:p>
          <a:p>
            <a:endParaRPr lang="en-US" dirty="0"/>
          </a:p>
        </p:txBody>
      </p:sp>
    </p:spTree>
    <p:extLst>
      <p:ext uri="{BB962C8B-B14F-4D97-AF65-F5344CB8AC3E}">
        <p14:creationId xmlns:p14="http://schemas.microsoft.com/office/powerpoint/2010/main" val="505071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F7C9D-3B7F-6D44-8591-C9B28E2F8EF5}"/>
              </a:ext>
            </a:extLst>
          </p:cNvPr>
          <p:cNvSpPr>
            <a:spLocks noGrp="1"/>
          </p:cNvSpPr>
          <p:nvPr>
            <p:ph type="title"/>
          </p:nvPr>
        </p:nvSpPr>
        <p:spPr>
          <a:xfrm>
            <a:off x="838200" y="365125"/>
            <a:ext cx="10515600" cy="768731"/>
          </a:xfrm>
        </p:spPr>
        <p:txBody>
          <a:bodyPr/>
          <a:lstStyle/>
          <a:p>
            <a:r>
              <a:rPr lang="en-US" dirty="0"/>
              <a:t>Research Design </a:t>
            </a:r>
            <a:r>
              <a:rPr lang="en-US"/>
              <a:t>and Method</a:t>
            </a:r>
            <a:endParaRPr lang="en-US" dirty="0"/>
          </a:p>
        </p:txBody>
      </p:sp>
      <p:sp>
        <p:nvSpPr>
          <p:cNvPr id="3" name="Content Placeholder 2">
            <a:extLst>
              <a:ext uri="{FF2B5EF4-FFF2-40B4-BE49-F238E27FC236}">
                <a16:creationId xmlns:a16="http://schemas.microsoft.com/office/drawing/2014/main" id="{B64FF268-F2F5-6646-817C-59147D779BBF}"/>
              </a:ext>
            </a:extLst>
          </p:cNvPr>
          <p:cNvSpPr>
            <a:spLocks noGrp="1"/>
          </p:cNvSpPr>
          <p:nvPr>
            <p:ph idx="1"/>
          </p:nvPr>
        </p:nvSpPr>
        <p:spPr>
          <a:xfrm>
            <a:off x="838200" y="1133856"/>
            <a:ext cx="10515600" cy="5043107"/>
          </a:xfrm>
        </p:spPr>
        <p:txBody>
          <a:bodyPr/>
          <a:lstStyle/>
          <a:p>
            <a:r>
              <a:rPr lang="en-US" u="sng" dirty="0"/>
              <a:t>Study Design</a:t>
            </a:r>
            <a:r>
              <a:rPr lang="en-US" dirty="0"/>
              <a:t>: Qualitative phase of exploratory sequential mixed methods study</a:t>
            </a:r>
          </a:p>
          <a:p>
            <a:pPr marL="0" indent="0">
              <a:buNone/>
            </a:pPr>
            <a:endParaRPr lang="en-US" dirty="0"/>
          </a:p>
          <a:p>
            <a:r>
              <a:rPr lang="en-US" u="sng" dirty="0"/>
              <a:t>Data Collection Method</a:t>
            </a:r>
            <a:r>
              <a:rPr lang="en-US" dirty="0"/>
              <a:t>: In-person focus groups (before March 2020) and individual interviews by Zoom or phone</a:t>
            </a:r>
          </a:p>
          <a:p>
            <a:pPr marL="0" indent="0">
              <a:buNone/>
            </a:pPr>
            <a:endParaRPr lang="en-US" dirty="0"/>
          </a:p>
          <a:p>
            <a:r>
              <a:rPr lang="en-US" u="sng" dirty="0"/>
              <a:t>Analysis Method</a:t>
            </a:r>
            <a:r>
              <a:rPr lang="en-US" dirty="0"/>
              <a:t>: Qualitative analysis – grounded editing approach</a:t>
            </a:r>
            <a:endParaRPr lang="en-US" u="sng" dirty="0"/>
          </a:p>
        </p:txBody>
      </p:sp>
    </p:spTree>
    <p:extLst>
      <p:ext uri="{BB962C8B-B14F-4D97-AF65-F5344CB8AC3E}">
        <p14:creationId xmlns:p14="http://schemas.microsoft.com/office/powerpoint/2010/main" val="3801082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39C00-1A11-484D-862A-18589269F909}"/>
              </a:ext>
            </a:extLst>
          </p:cNvPr>
          <p:cNvSpPr>
            <a:spLocks noGrp="1"/>
          </p:cNvSpPr>
          <p:nvPr>
            <p:ph type="title"/>
          </p:nvPr>
        </p:nvSpPr>
        <p:spPr>
          <a:xfrm>
            <a:off x="838200" y="365125"/>
            <a:ext cx="10515600" cy="823595"/>
          </a:xfrm>
        </p:spPr>
        <p:txBody>
          <a:bodyPr/>
          <a:lstStyle/>
          <a:p>
            <a:r>
              <a:rPr lang="en-US" dirty="0"/>
              <a:t>What the Research Found</a:t>
            </a:r>
          </a:p>
        </p:txBody>
      </p:sp>
      <p:sp>
        <p:nvSpPr>
          <p:cNvPr id="3" name="Content Placeholder 2">
            <a:extLst>
              <a:ext uri="{FF2B5EF4-FFF2-40B4-BE49-F238E27FC236}">
                <a16:creationId xmlns:a16="http://schemas.microsoft.com/office/drawing/2014/main" id="{6E9E1B1B-A931-4D44-8BC6-4FD2A1E70819}"/>
              </a:ext>
            </a:extLst>
          </p:cNvPr>
          <p:cNvSpPr>
            <a:spLocks noGrp="1"/>
          </p:cNvSpPr>
          <p:nvPr>
            <p:ph idx="1"/>
          </p:nvPr>
        </p:nvSpPr>
        <p:spPr>
          <a:xfrm>
            <a:off x="838200" y="1188720"/>
            <a:ext cx="10515600" cy="4988243"/>
          </a:xfrm>
        </p:spPr>
        <p:txBody>
          <a:bodyPr/>
          <a:lstStyle/>
          <a:p>
            <a:r>
              <a:rPr lang="en-US" dirty="0"/>
              <a:t>Influences on job satisfaction and burnout, according to MAs:</a:t>
            </a:r>
          </a:p>
          <a:p>
            <a:pPr lvl="1"/>
            <a:r>
              <a:rPr lang="en-US" b="1" dirty="0"/>
              <a:t>Heavy workload </a:t>
            </a:r>
            <a:r>
              <a:rPr lang="en-US" dirty="0"/>
              <a:t>from added responsibilities, staffing levels</a:t>
            </a:r>
            <a:r>
              <a:rPr lang="en-US" b="1" dirty="0"/>
              <a:t> </a:t>
            </a:r>
            <a:r>
              <a:rPr lang="en-US" dirty="0"/>
              <a:t>leads to burnout, other negative feelings</a:t>
            </a:r>
            <a:br>
              <a:rPr lang="en-US" dirty="0"/>
            </a:br>
            <a:r>
              <a:rPr lang="en-US" i="1" dirty="0"/>
              <a:t>“I think the job burnout is largely… they keep adding things for us to do. It's, ‘Oh, it only takes one or three or five or ten more clicks.’ And it's like OK, but that's with 26 patients a day.”</a:t>
            </a:r>
            <a:endParaRPr lang="en-US" dirty="0"/>
          </a:p>
          <a:p>
            <a:pPr marL="457200" lvl="1" indent="0">
              <a:buNone/>
            </a:pPr>
            <a:endParaRPr lang="en-US" dirty="0"/>
          </a:p>
          <a:p>
            <a:pPr lvl="1"/>
            <a:r>
              <a:rPr lang="en-US" b="1" dirty="0"/>
              <a:t>Lack of recognition</a:t>
            </a:r>
            <a:r>
              <a:rPr lang="en-US" dirty="0"/>
              <a:t> from practice leadership and general public hinders job satisfaction  </a:t>
            </a:r>
            <a:br>
              <a:rPr lang="en-US" dirty="0"/>
            </a:br>
            <a:r>
              <a:rPr lang="en-US" i="1" dirty="0"/>
              <a:t>“Sometimes you do feel with the work overload that you have in one day that you that you're just so tired. And you just don't feel like you get the same respect as somebody else.”</a:t>
            </a:r>
            <a:r>
              <a:rPr lang="en-US" dirty="0"/>
              <a:t> </a:t>
            </a:r>
          </a:p>
        </p:txBody>
      </p:sp>
    </p:spTree>
    <p:extLst>
      <p:ext uri="{BB962C8B-B14F-4D97-AF65-F5344CB8AC3E}">
        <p14:creationId xmlns:p14="http://schemas.microsoft.com/office/powerpoint/2010/main" val="1604115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39C00-1A11-484D-862A-18589269F909}"/>
              </a:ext>
            </a:extLst>
          </p:cNvPr>
          <p:cNvSpPr>
            <a:spLocks noGrp="1"/>
          </p:cNvSpPr>
          <p:nvPr>
            <p:ph type="title"/>
          </p:nvPr>
        </p:nvSpPr>
        <p:spPr>
          <a:xfrm>
            <a:off x="838200" y="365125"/>
            <a:ext cx="10515600" cy="823595"/>
          </a:xfrm>
        </p:spPr>
        <p:txBody>
          <a:bodyPr/>
          <a:lstStyle/>
          <a:p>
            <a:r>
              <a:rPr lang="en-US" dirty="0"/>
              <a:t>What the Research Found</a:t>
            </a:r>
          </a:p>
        </p:txBody>
      </p:sp>
      <p:sp>
        <p:nvSpPr>
          <p:cNvPr id="3" name="Content Placeholder 2">
            <a:extLst>
              <a:ext uri="{FF2B5EF4-FFF2-40B4-BE49-F238E27FC236}">
                <a16:creationId xmlns:a16="http://schemas.microsoft.com/office/drawing/2014/main" id="{6E9E1B1B-A931-4D44-8BC6-4FD2A1E70819}"/>
              </a:ext>
            </a:extLst>
          </p:cNvPr>
          <p:cNvSpPr>
            <a:spLocks noGrp="1"/>
          </p:cNvSpPr>
          <p:nvPr>
            <p:ph idx="1"/>
          </p:nvPr>
        </p:nvSpPr>
        <p:spPr>
          <a:xfrm>
            <a:off x="838200" y="1188720"/>
            <a:ext cx="10515600" cy="4988243"/>
          </a:xfrm>
        </p:spPr>
        <p:txBody>
          <a:bodyPr/>
          <a:lstStyle/>
          <a:p>
            <a:r>
              <a:rPr lang="en-US" dirty="0"/>
              <a:t>Influences on job satisfaction and burnout, according to MAs:</a:t>
            </a:r>
          </a:p>
          <a:p>
            <a:pPr lvl="1"/>
            <a:r>
              <a:rPr lang="en-US" b="1" dirty="0"/>
              <a:t>Low pay </a:t>
            </a:r>
            <a:r>
              <a:rPr lang="en-US" dirty="0"/>
              <a:t>is inadequate for workload, reflects lack of recognition</a:t>
            </a:r>
            <a:br>
              <a:rPr lang="en-US" dirty="0"/>
            </a:br>
            <a:r>
              <a:rPr lang="en-US" i="1" dirty="0"/>
              <a:t>“We get paid very low. I have a daughter in law that works in the grocery store and she gets paid more than I do. So that's painful because I went to school. I got a degree and we also work so hard, we're on our feet. I average about 10,000 steps a day up and down the halls and the pay just doesn't compensate.” </a:t>
            </a:r>
            <a:endParaRPr lang="en-US" dirty="0"/>
          </a:p>
          <a:p>
            <a:pPr lvl="1"/>
            <a:endParaRPr lang="en-US" b="1" dirty="0"/>
          </a:p>
          <a:p>
            <a:pPr lvl="1"/>
            <a:r>
              <a:rPr lang="en-US" b="1" dirty="0"/>
              <a:t>Work support</a:t>
            </a:r>
            <a:r>
              <a:rPr lang="en-US" dirty="0"/>
              <a:t>, both tangible and emotional, from leadership, clinicians, and other MAs can alleviate burnout, promote satisfaction</a:t>
            </a:r>
            <a:br>
              <a:rPr lang="en-US" dirty="0"/>
            </a:br>
            <a:r>
              <a:rPr lang="en-US" i="1" dirty="0"/>
              <a:t>“I think it's just balance, it's taking the load off of the people that you consciously know are doing just a little bit more with their providers and pick up longer hours or do more things that way. I think that is the biggest help.” </a:t>
            </a:r>
            <a:endParaRPr lang="en-US" b="1" dirty="0"/>
          </a:p>
        </p:txBody>
      </p:sp>
    </p:spTree>
    <p:extLst>
      <p:ext uri="{BB962C8B-B14F-4D97-AF65-F5344CB8AC3E}">
        <p14:creationId xmlns:p14="http://schemas.microsoft.com/office/powerpoint/2010/main" val="21176864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39C00-1A11-484D-862A-18589269F909}"/>
              </a:ext>
            </a:extLst>
          </p:cNvPr>
          <p:cNvSpPr>
            <a:spLocks noGrp="1"/>
          </p:cNvSpPr>
          <p:nvPr>
            <p:ph type="title"/>
          </p:nvPr>
        </p:nvSpPr>
        <p:spPr>
          <a:xfrm>
            <a:off x="838200" y="365125"/>
            <a:ext cx="10515600" cy="823595"/>
          </a:xfrm>
        </p:spPr>
        <p:txBody>
          <a:bodyPr/>
          <a:lstStyle/>
          <a:p>
            <a:r>
              <a:rPr lang="en-US" dirty="0"/>
              <a:t>What the Research Found</a:t>
            </a:r>
          </a:p>
        </p:txBody>
      </p:sp>
      <p:sp>
        <p:nvSpPr>
          <p:cNvPr id="3" name="Content Placeholder 2">
            <a:extLst>
              <a:ext uri="{FF2B5EF4-FFF2-40B4-BE49-F238E27FC236}">
                <a16:creationId xmlns:a16="http://schemas.microsoft.com/office/drawing/2014/main" id="{6E9E1B1B-A931-4D44-8BC6-4FD2A1E70819}"/>
              </a:ext>
            </a:extLst>
          </p:cNvPr>
          <p:cNvSpPr>
            <a:spLocks noGrp="1"/>
          </p:cNvSpPr>
          <p:nvPr>
            <p:ph idx="1"/>
          </p:nvPr>
        </p:nvSpPr>
        <p:spPr>
          <a:xfrm>
            <a:off x="838200" y="1188720"/>
            <a:ext cx="10515600" cy="4988243"/>
          </a:xfrm>
        </p:spPr>
        <p:txBody>
          <a:bodyPr/>
          <a:lstStyle/>
          <a:p>
            <a:r>
              <a:rPr lang="en-US" dirty="0"/>
              <a:t>Influences on job satisfaction and burnout, according to MAs:</a:t>
            </a:r>
          </a:p>
          <a:p>
            <a:pPr lvl="1"/>
            <a:r>
              <a:rPr lang="en-US" dirty="0"/>
              <a:t>Other positive influences :</a:t>
            </a:r>
          </a:p>
          <a:p>
            <a:pPr lvl="2"/>
            <a:r>
              <a:rPr lang="en-US" sz="2400" dirty="0"/>
              <a:t>Helping and getting to know patients </a:t>
            </a:r>
          </a:p>
          <a:p>
            <a:pPr lvl="2"/>
            <a:r>
              <a:rPr lang="en-US" sz="2400" dirty="0"/>
              <a:t>Learning from the job</a:t>
            </a:r>
          </a:p>
          <a:p>
            <a:pPr lvl="2"/>
            <a:r>
              <a:rPr lang="en-US" sz="2400" dirty="0"/>
              <a:t>High levels of responsibility and job variety</a:t>
            </a:r>
          </a:p>
        </p:txBody>
      </p:sp>
    </p:spTree>
    <p:extLst>
      <p:ext uri="{BB962C8B-B14F-4D97-AF65-F5344CB8AC3E}">
        <p14:creationId xmlns:p14="http://schemas.microsoft.com/office/powerpoint/2010/main" val="488162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9B006-40C1-804D-A904-C2770DF20ED1}"/>
              </a:ext>
            </a:extLst>
          </p:cNvPr>
          <p:cNvSpPr>
            <a:spLocks noGrp="1"/>
          </p:cNvSpPr>
          <p:nvPr>
            <p:ph type="title"/>
          </p:nvPr>
        </p:nvSpPr>
        <p:spPr>
          <a:xfrm>
            <a:off x="838200" y="365125"/>
            <a:ext cx="10515600" cy="750443"/>
          </a:xfrm>
        </p:spPr>
        <p:txBody>
          <a:bodyPr/>
          <a:lstStyle/>
          <a:p>
            <a:r>
              <a:rPr lang="en-US" dirty="0"/>
              <a:t>What this means for Clinical Practice</a:t>
            </a:r>
          </a:p>
        </p:txBody>
      </p:sp>
      <p:sp>
        <p:nvSpPr>
          <p:cNvPr id="3" name="Content Placeholder 2">
            <a:extLst>
              <a:ext uri="{FF2B5EF4-FFF2-40B4-BE49-F238E27FC236}">
                <a16:creationId xmlns:a16="http://schemas.microsoft.com/office/drawing/2014/main" id="{6A4F1C0C-798E-E44A-96E3-1A784C12776E}"/>
              </a:ext>
            </a:extLst>
          </p:cNvPr>
          <p:cNvSpPr>
            <a:spLocks noGrp="1"/>
          </p:cNvSpPr>
          <p:nvPr>
            <p:ph idx="1"/>
          </p:nvPr>
        </p:nvSpPr>
        <p:spPr>
          <a:xfrm>
            <a:off x="838200" y="969264"/>
            <a:ext cx="10515600" cy="5207699"/>
          </a:xfrm>
        </p:spPr>
        <p:txBody>
          <a:bodyPr/>
          <a:lstStyle/>
          <a:p>
            <a:r>
              <a:rPr lang="en-US" dirty="0"/>
              <a:t>Primary care practices can promote job satisfaction and prevent burnout for MAs in the following ways:	</a:t>
            </a:r>
          </a:p>
          <a:p>
            <a:pPr lvl="1"/>
            <a:r>
              <a:rPr lang="en-US" dirty="0"/>
              <a:t>Ensure pay is competitive for market </a:t>
            </a:r>
          </a:p>
          <a:p>
            <a:pPr lvl="1"/>
            <a:r>
              <a:rPr lang="en-US" dirty="0"/>
              <a:t>Institute pay scales that reward taking on additional tasks or education </a:t>
            </a:r>
          </a:p>
          <a:p>
            <a:pPr lvl="1"/>
            <a:r>
              <a:rPr lang="en-US" dirty="0"/>
              <a:t>Foster a work environment that encourages social support and sharing workloads</a:t>
            </a:r>
          </a:p>
          <a:p>
            <a:pPr lvl="1"/>
            <a:r>
              <a:rPr lang="en-US" dirty="0"/>
              <a:t>Balance increasing workloads with variety in the work that MAs perform</a:t>
            </a:r>
          </a:p>
          <a:p>
            <a:pPr marL="457200" lvl="1" indent="0">
              <a:buNone/>
            </a:pPr>
            <a:endParaRPr lang="en-US" dirty="0"/>
          </a:p>
          <a:p>
            <a:r>
              <a:rPr lang="en-US" sz="3200" dirty="0">
                <a:solidFill>
                  <a:srgbClr val="1B3555"/>
                </a:solidFill>
              </a:rPr>
              <a:t>Supporting MAs in these ways may help with retention</a:t>
            </a:r>
          </a:p>
          <a:p>
            <a:pPr lvl="1"/>
            <a:endParaRPr lang="en-US" dirty="0"/>
          </a:p>
          <a:p>
            <a:endParaRPr lang="en-US" dirty="0"/>
          </a:p>
          <a:p>
            <a:pPr lvl="1"/>
            <a:endParaRPr lang="en-US" dirty="0"/>
          </a:p>
        </p:txBody>
      </p:sp>
    </p:spTree>
    <p:extLst>
      <p:ext uri="{BB962C8B-B14F-4D97-AF65-F5344CB8AC3E}">
        <p14:creationId xmlns:p14="http://schemas.microsoft.com/office/powerpoint/2010/main" val="736829743"/>
      </p:ext>
    </p:extLst>
  </p:cSld>
  <p:clrMapOvr>
    <a:masterClrMapping/>
  </p:clrMapOvr>
</p:sld>
</file>

<file path=ppt/theme/theme1.xml><?xml version="1.0" encoding="utf-8"?>
<a:theme xmlns:a="http://schemas.openxmlformats.org/drawingml/2006/main" name="Office Theme">
  <a:themeElements>
    <a:clrScheme name="Custom 2">
      <a:dk1>
        <a:srgbClr val="414141"/>
      </a:dk1>
      <a:lt1>
        <a:srgbClr val="FFFFFF"/>
      </a:lt1>
      <a:dk2>
        <a:srgbClr val="4179BD"/>
      </a:dk2>
      <a:lt2>
        <a:srgbClr val="E7E6E6"/>
      </a:lt2>
      <a:accent1>
        <a:srgbClr val="4179BD"/>
      </a:accent1>
      <a:accent2>
        <a:srgbClr val="EEA120"/>
      </a:accent2>
      <a:accent3>
        <a:srgbClr val="FBC5B5"/>
      </a:accent3>
      <a:accent4>
        <a:srgbClr val="1B3455"/>
      </a:accent4>
      <a:accent5>
        <a:srgbClr val="414141"/>
      </a:accent5>
      <a:accent6>
        <a:srgbClr val="414141"/>
      </a:accent6>
      <a:hlink>
        <a:srgbClr val="4179BD"/>
      </a:hlink>
      <a:folHlink>
        <a:srgbClr val="1B3455"/>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APCRG2019" id="{47FFDAD4-AAE8-AF49-BA16-D5254214DB9A}" vid="{04A9208E-0D6C-CC40-BAFE-004D06FD2269}"/>
    </a:ext>
  </a:extLst>
</a:theme>
</file>

<file path=docProps/app.xml><?xml version="1.0" encoding="utf-8"?>
<Properties xmlns="http://schemas.openxmlformats.org/officeDocument/2006/extended-properties" xmlns:vt="http://schemas.openxmlformats.org/officeDocument/2006/docPropsVTypes">
  <Template>Office Theme</Template>
  <TotalTime>156</TotalTime>
  <Words>503</Words>
  <Application>Microsoft Office PowerPoint</Application>
  <PresentationFormat>Widescreen</PresentationFormat>
  <Paragraphs>36</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Trebuchet MS</vt:lpstr>
      <vt:lpstr>Office Theme</vt:lpstr>
      <vt:lpstr>Medical Assistant Perceptions of Influences on Job Satisfaction and Job Burnout</vt:lpstr>
      <vt:lpstr>The Research Question</vt:lpstr>
      <vt:lpstr>Research Design and Method</vt:lpstr>
      <vt:lpstr>What the Research Found</vt:lpstr>
      <vt:lpstr>What the Research Found</vt:lpstr>
      <vt:lpstr>What the Research Found</vt:lpstr>
      <vt:lpstr>What this means for Clinical Practice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Research Question</dc:title>
  <dc:creator>Jessica Sand</dc:creator>
  <cp:lastModifiedBy>STFM2</cp:lastModifiedBy>
  <cp:revision>10</cp:revision>
  <dcterms:created xsi:type="dcterms:W3CDTF">2019-02-14T16:03:51Z</dcterms:created>
  <dcterms:modified xsi:type="dcterms:W3CDTF">2022-02-15T15:27:15Z</dcterms:modified>
</cp:coreProperties>
</file>