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4" r:id="rId3"/>
    <p:sldId id="265"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lda Jabbarpour" initials="YJ" lastIdx="3" clrIdx="0">
    <p:extLst>
      <p:ext uri="{19B8F6BF-5375-455C-9EA6-DF929625EA0E}">
        <p15:presenceInfo xmlns:p15="http://schemas.microsoft.com/office/powerpoint/2012/main" userId="S::yjabbarpour@aafp.org::6ca08639-c455-46ce-9f1c-1ce895fa10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3555"/>
    <a:srgbClr val="4179BD"/>
    <a:srgbClr val="FBC5B5"/>
    <a:srgbClr val="EEA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p:restoredTop sz="94629"/>
  </p:normalViewPr>
  <p:slideViewPr>
    <p:cSldViewPr snapToGrid="0" snapToObjects="1">
      <p:cViewPr varScale="1">
        <p:scale>
          <a:sx n="70" d="100"/>
          <a:sy n="70" d="100"/>
        </p:scale>
        <p:origin x="86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0" y="1308172"/>
            <a:ext cx="12192000" cy="658368"/>
          </a:xfrm>
        </p:spPr>
        <p:txBody>
          <a:bodyPr/>
          <a:lstStyle/>
          <a:p>
            <a:pPr algn="ctr"/>
            <a:r>
              <a:rPr lang="en-US" dirty="0"/>
              <a:t>Who Provides Care to Vulnerable Populations?</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906213" y="2497949"/>
            <a:ext cx="10515600" cy="1197435"/>
          </a:xfrm>
        </p:spPr>
        <p:txBody>
          <a:bodyPr/>
          <a:lstStyle/>
          <a:p>
            <a:pPr marL="0" indent="0" algn="ctr">
              <a:buNone/>
            </a:pPr>
            <a:r>
              <a:rPr lang="en-US" sz="2800" b="1" i="1" dirty="0"/>
              <a:t>Anuradha Jetty, MPH</a:t>
            </a:r>
            <a:r>
              <a:rPr lang="en-US" sz="2800" i="1" dirty="0"/>
              <a:t>; Julie Hyppolite, MD; </a:t>
            </a:r>
          </a:p>
          <a:p>
            <a:pPr marL="0" indent="0" algn="ctr">
              <a:buNone/>
            </a:pPr>
            <a:r>
              <a:rPr lang="en-US" sz="2800" i="1" dirty="0"/>
              <a:t>Aimee Eden, PhD MPH; Yalda Jabbarpour, MD</a:t>
            </a:r>
            <a:endParaRPr lang="en-US" dirty="0"/>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1097280"/>
            <a:ext cx="10515600" cy="5079683"/>
          </a:xfrm>
        </p:spPr>
        <p:txBody>
          <a:bodyPr/>
          <a:lstStyle/>
          <a:p>
            <a:r>
              <a:rPr lang="en-US" dirty="0"/>
              <a:t>Vulnerable populations face difficulties in healthcare access and are at higher risk of experiencing</a:t>
            </a:r>
            <a:r>
              <a:rPr lang="en-US" dirty="0">
                <a:solidFill>
                  <a:schemeClr val="accent1"/>
                </a:solidFill>
              </a:rPr>
              <a:t> </a:t>
            </a:r>
            <a:r>
              <a:rPr lang="en-US" dirty="0"/>
              <a:t>health disparities.</a:t>
            </a:r>
          </a:p>
          <a:p>
            <a:r>
              <a:rPr lang="en-US" dirty="0"/>
              <a:t>Family medicine educators prepared family physicians to work with under-resourced and marginalized populations.</a:t>
            </a:r>
          </a:p>
          <a:p>
            <a:pPr marL="0" indent="0">
              <a:buNone/>
            </a:pPr>
            <a:endParaRPr lang="en-US" dirty="0">
              <a:solidFill>
                <a:schemeClr val="tx1"/>
              </a:solidFill>
            </a:endParaRPr>
          </a:p>
          <a:p>
            <a:pPr marL="0" indent="0" algn="ctr">
              <a:buNone/>
            </a:pPr>
            <a:r>
              <a:rPr lang="en-US" dirty="0">
                <a:solidFill>
                  <a:schemeClr val="accent4">
                    <a:lumMod val="60000"/>
                    <a:lumOff val="40000"/>
                  </a:schemeClr>
                </a:solidFill>
              </a:rPr>
              <a:t>Are there differences in the rates of family physicians working with vulnerable populations by race or gender?</a:t>
            </a:r>
            <a:endParaRPr lang="en-US" dirty="0"/>
          </a:p>
        </p:txBody>
      </p:sp>
    </p:spTree>
    <p:extLst>
      <p:ext uri="{BB962C8B-B14F-4D97-AF65-F5344CB8AC3E}">
        <p14:creationId xmlns:p14="http://schemas.microsoft.com/office/powerpoint/2010/main" val="50507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365125"/>
            <a:ext cx="10515600" cy="768731"/>
          </a:xfrm>
        </p:spPr>
        <p:txBody>
          <a:bodyPr/>
          <a:lstStyle/>
          <a:p>
            <a:r>
              <a:rPr lang="en-US" dirty="0"/>
              <a:t>Research Design and Method</a:t>
            </a:r>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838200" y="1133857"/>
            <a:ext cx="10515600" cy="4662382"/>
          </a:xfrm>
        </p:spPr>
        <p:txBody>
          <a:bodyPr/>
          <a:lstStyle/>
          <a:p>
            <a:r>
              <a:rPr lang="en-US" dirty="0">
                <a:solidFill>
                  <a:schemeClr val="tx1"/>
                </a:solidFill>
                <a:latin typeface="+mj-lt"/>
              </a:rPr>
              <a:t>Cross-sectional study that identified key factors associated with family physicians serving vulnerable populations.</a:t>
            </a:r>
          </a:p>
          <a:p>
            <a:r>
              <a:rPr lang="en-US" dirty="0">
                <a:solidFill>
                  <a:schemeClr val="tx1"/>
                </a:solidFill>
                <a:latin typeface="+mj-lt"/>
              </a:rPr>
              <a:t>We used the American Family Board of </a:t>
            </a:r>
            <a:r>
              <a:rPr lang="en-US" dirty="0">
                <a:solidFill>
                  <a:prstClr val="black"/>
                </a:solidFill>
                <a:latin typeface="+mj-lt"/>
              </a:rPr>
              <a:t>Family Medicine Certification Application Survey data (2016-2019).</a:t>
            </a:r>
          </a:p>
          <a:p>
            <a:pPr>
              <a:lnSpc>
                <a:spcPct val="100000"/>
              </a:lnSpc>
              <a:spcBef>
                <a:spcPct val="20000"/>
              </a:spcBef>
            </a:pPr>
            <a:r>
              <a:rPr lang="en-US" dirty="0">
                <a:solidFill>
                  <a:schemeClr val="accent1"/>
                </a:solidFill>
                <a:latin typeface="+mj-lt"/>
                <a:ea typeface="Calibri" panose="020F0502020204030204" pitchFamily="34" charset="0"/>
                <a:cs typeface="Times New Roman" panose="02020603050405020304" pitchFamily="18" charset="0"/>
              </a:rPr>
              <a:t>Vulnerable population were defined as </a:t>
            </a:r>
            <a:r>
              <a:rPr lang="en-US" dirty="0">
                <a:solidFill>
                  <a:schemeClr val="accent1"/>
                </a:solidFill>
                <a:effectLst/>
                <a:latin typeface="+mj-lt"/>
                <a:ea typeface="Calibri" panose="020F0502020204030204" pitchFamily="34" charset="0"/>
                <a:cs typeface="Times New Roman" panose="02020603050405020304" pitchFamily="18" charset="0"/>
              </a:rPr>
              <a:t>uninsured, insured by Medicaid, homeless, non-English speaking, racial or ethnic minority and traditionally underserved populations.</a:t>
            </a:r>
          </a:p>
          <a:p>
            <a:pPr>
              <a:lnSpc>
                <a:spcPct val="100000"/>
              </a:lnSpc>
              <a:spcBef>
                <a:spcPct val="20000"/>
              </a:spcBef>
            </a:pPr>
            <a:r>
              <a:rPr lang="en-US" b="0" i="0" u="none" strike="noStrike" kern="1200" baseline="0" dirty="0">
                <a:solidFill>
                  <a:schemeClr val="tx1"/>
                </a:solidFill>
                <a:latin typeface="+mj-lt"/>
              </a:rPr>
              <a:t>Outcome: </a:t>
            </a:r>
            <a:r>
              <a:rPr lang="en-US" dirty="0">
                <a:solidFill>
                  <a:schemeClr val="tx1"/>
                </a:solidFill>
                <a:effectLst/>
                <a:latin typeface="+mj-lt"/>
                <a:ea typeface="Calibri" panose="020F0502020204030204" pitchFamily="34" charset="0"/>
                <a:cs typeface="Times New Roman" panose="02020603050405020304" pitchFamily="18" charset="0"/>
              </a:rPr>
              <a:t>Binary measure of family physicians’ provision of care to vulnerable populations </a:t>
            </a:r>
            <a:r>
              <a:rPr lang="en-US" sz="1400" dirty="0">
                <a:solidFill>
                  <a:schemeClr val="tx1"/>
                </a:solidFill>
                <a:effectLst/>
                <a:latin typeface="+mj-lt"/>
                <a:ea typeface="Calibri" panose="020F0502020204030204" pitchFamily="34" charset="0"/>
                <a:cs typeface="Times New Roman" panose="02020603050405020304" pitchFamily="18" charset="0"/>
              </a:rPr>
              <a:t>(</a:t>
            </a:r>
            <a:r>
              <a:rPr lang="en-US" sz="1200" dirty="0">
                <a:solidFill>
                  <a:prstClr val="black"/>
                </a:solidFill>
              </a:rPr>
              <a:t>≥50% </a:t>
            </a:r>
            <a:r>
              <a:rPr lang="en-US" sz="1400" dirty="0">
                <a:effectLst/>
                <a:latin typeface="Calibri" panose="020F0502020204030204" pitchFamily="34" charset="0"/>
                <a:ea typeface="Calibri" panose="020F0502020204030204" pitchFamily="34" charset="0"/>
                <a:cs typeface="Times New Roman" panose="02020603050405020304" pitchFamily="18" charset="0"/>
              </a:rPr>
              <a:t>of patient panel consisted of vulnerable populations)</a:t>
            </a:r>
            <a:r>
              <a:rPr lang="en-US" sz="1400" dirty="0">
                <a:solidFill>
                  <a:schemeClr val="tx1"/>
                </a:solidFill>
                <a:effectLst/>
                <a:latin typeface="+mj-lt"/>
                <a:ea typeface="Calibri" panose="020F0502020204030204" pitchFamily="34" charset="0"/>
                <a:cs typeface="Times New Roman" panose="02020603050405020304" pitchFamily="18" charset="0"/>
              </a:rPr>
              <a:t> </a:t>
            </a:r>
            <a:r>
              <a:rPr lang="en-US" dirty="0">
                <a:solidFill>
                  <a:schemeClr val="tx1"/>
                </a:solidFill>
                <a:effectLst/>
                <a:latin typeface="+mj-lt"/>
                <a:ea typeface="Calibri" panose="020F0502020204030204" pitchFamily="34" charset="0"/>
                <a:cs typeface="Times New Roman" panose="02020603050405020304" pitchFamily="18" charset="0"/>
              </a:rPr>
              <a:t>. </a:t>
            </a:r>
          </a:p>
          <a:p>
            <a:pPr>
              <a:lnSpc>
                <a:spcPct val="100000"/>
              </a:lnSpc>
              <a:spcBef>
                <a:spcPct val="20000"/>
              </a:spcBef>
            </a:pPr>
            <a:r>
              <a:rPr lang="en-US" b="0" i="0" u="none" strike="noStrike" kern="1200" baseline="0" dirty="0">
                <a:solidFill>
                  <a:schemeClr val="tx1"/>
                </a:solidFill>
                <a:latin typeface="+mj-lt"/>
                <a:cs typeface="Times New Roman" panose="02020603050405020304" pitchFamily="18" charset="0"/>
              </a:rPr>
              <a:t>We performed univariate, bivariate and logistic regressions.</a:t>
            </a:r>
            <a:endParaRPr lang="en-US" b="0" i="0" u="none" strike="noStrike" kern="1200" baseline="0" dirty="0">
              <a:solidFill>
                <a:schemeClr val="tx1"/>
              </a:solidFill>
              <a:latin typeface="+mj-lt"/>
            </a:endParaRPr>
          </a:p>
        </p:txBody>
      </p:sp>
    </p:spTree>
    <p:extLst>
      <p:ext uri="{BB962C8B-B14F-4D97-AF65-F5344CB8AC3E}">
        <p14:creationId xmlns:p14="http://schemas.microsoft.com/office/powerpoint/2010/main" val="3055921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188720"/>
            <a:ext cx="10515600" cy="4988243"/>
          </a:xfrm>
        </p:spPr>
        <p:txBody>
          <a:bodyPr/>
          <a:lstStyle/>
          <a:p>
            <a:r>
              <a:rPr lang="en-US" dirty="0">
                <a:solidFill>
                  <a:schemeClr val="tx1"/>
                </a:solidFill>
              </a:rPr>
              <a:t>Of the total FPs (N=29,936) in the study sample, 19% reported provision of care to vulnerable populations.</a:t>
            </a:r>
          </a:p>
          <a:p>
            <a:r>
              <a:rPr lang="en-US" sz="2800" dirty="0">
                <a:solidFill>
                  <a:schemeClr val="tx1"/>
                </a:solidFill>
                <a:latin typeface="+mn-lt"/>
              </a:rPr>
              <a:t>Female compared to male, and younger compared to older family physicians were more likely to serve vulnerable populations. </a:t>
            </a:r>
          </a:p>
          <a:p>
            <a:r>
              <a:rPr lang="en-US" sz="2800" dirty="0">
                <a:solidFill>
                  <a:schemeClr val="tx1"/>
                </a:solidFill>
                <a:latin typeface="+mn-lt"/>
              </a:rPr>
              <a:t>Black and Hispanic family physicians were </a:t>
            </a:r>
            <a:r>
              <a:rPr lang="en-US" sz="2800" u="sng" dirty="0">
                <a:solidFill>
                  <a:schemeClr val="tx1"/>
                </a:solidFill>
                <a:latin typeface="+mn-lt"/>
              </a:rPr>
              <a:t>thrice</a:t>
            </a:r>
            <a:r>
              <a:rPr lang="en-US" sz="2800" dirty="0">
                <a:solidFill>
                  <a:schemeClr val="tx1"/>
                </a:solidFill>
                <a:latin typeface="+mn-lt"/>
              </a:rPr>
              <a:t> as likely as White family physicians to serve vulnerable populations.</a:t>
            </a:r>
          </a:p>
          <a:p>
            <a:pPr marL="0" indent="0">
              <a:buNone/>
            </a:pPr>
            <a:endParaRPr lang="en-US" dirty="0"/>
          </a:p>
        </p:txBody>
      </p:sp>
    </p:spTree>
    <p:extLst>
      <p:ext uri="{BB962C8B-B14F-4D97-AF65-F5344CB8AC3E}">
        <p14:creationId xmlns:p14="http://schemas.microsoft.com/office/powerpoint/2010/main" val="160411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969264"/>
            <a:ext cx="10515600" cy="5207699"/>
          </a:xfrm>
        </p:spPr>
        <p:txBody>
          <a:bodyPr/>
          <a:lstStyle/>
          <a:p>
            <a:r>
              <a:rPr lang="en-US" sz="2800" dirty="0">
                <a:solidFill>
                  <a:schemeClr val="tx1"/>
                </a:solidFill>
                <a:latin typeface="+mn-lt"/>
              </a:rPr>
              <a:t>Our study findings have implications on access to healthcare for vulnerable populations.</a:t>
            </a:r>
          </a:p>
          <a:p>
            <a:r>
              <a:rPr lang="en-US" dirty="0">
                <a:solidFill>
                  <a:schemeClr val="tx1"/>
                </a:solidFill>
              </a:rPr>
              <a:t>Increasing diversity in physician workforce, exposing trainees to settings with vulnerable populations and increasing cultural competency training for all clinicians can help bolster the family physician workforce in these settings and reduce healthcare disparities.</a:t>
            </a:r>
          </a:p>
          <a:p>
            <a:pPr marL="0" indent="0">
              <a:buNone/>
            </a:pPr>
            <a:endParaRPr lang="en-US" dirty="0"/>
          </a:p>
        </p:txBody>
      </p:sp>
    </p:spTree>
    <p:extLst>
      <p:ext uri="{BB962C8B-B14F-4D97-AF65-F5344CB8AC3E}">
        <p14:creationId xmlns:p14="http://schemas.microsoft.com/office/powerpoint/2010/main" val="736829743"/>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164</TotalTime>
  <Words>295</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Trebuchet MS</vt:lpstr>
      <vt:lpstr>Office Theme</vt:lpstr>
      <vt:lpstr>Who Provides Care to Vulnerable Populations?</vt:lpstr>
      <vt:lpstr>The Research Question</vt:lpstr>
      <vt:lpstr>Research Design and Method</vt:lpstr>
      <vt:lpstr>What the Research Found</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STFM2</cp:lastModifiedBy>
  <cp:revision>16</cp:revision>
  <dcterms:created xsi:type="dcterms:W3CDTF">2019-02-14T16:03:51Z</dcterms:created>
  <dcterms:modified xsi:type="dcterms:W3CDTF">2022-02-21T16:24:41Z</dcterms:modified>
</cp:coreProperties>
</file>