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4" r:id="rId3"/>
    <p:sldId id="263"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9BD"/>
    <a:srgbClr val="1B3555"/>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37"/>
    <p:restoredTop sz="94629"/>
  </p:normalViewPr>
  <p:slideViewPr>
    <p:cSldViewPr snapToGrid="0" snapToObjects="1">
      <p:cViewPr>
        <p:scale>
          <a:sx n="121" d="100"/>
          <a:sy n="121" d="100"/>
        </p:scale>
        <p:origin x="-12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xmlns=""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xmlns=""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98E8A-B3E6-294D-9514-5C6EEE417EBD}"/>
              </a:ext>
            </a:extLst>
          </p:cNvPr>
          <p:cNvSpPr>
            <a:spLocks noGrp="1"/>
          </p:cNvSpPr>
          <p:nvPr>
            <p:ph type="title"/>
          </p:nvPr>
        </p:nvSpPr>
        <p:spPr>
          <a:xfrm>
            <a:off x="419100" y="728616"/>
            <a:ext cx="11353800" cy="658368"/>
          </a:xfrm>
        </p:spPr>
        <p:txBody>
          <a:bodyPr/>
          <a:lstStyle/>
          <a:p>
            <a:pPr algn="ctr"/>
            <a:r>
              <a:rPr lang="en-CA" b="1" dirty="0"/>
              <a:t>The association between trauma exposure and prescription opioid use duration in non-cancer pain</a:t>
            </a:r>
            <a:endParaRPr lang="en-US" dirty="0"/>
          </a:p>
        </p:txBody>
      </p:sp>
      <p:sp>
        <p:nvSpPr>
          <p:cNvPr id="3" name="Content Placeholder 2">
            <a:extLst>
              <a:ext uri="{FF2B5EF4-FFF2-40B4-BE49-F238E27FC236}">
                <a16:creationId xmlns:a16="http://schemas.microsoft.com/office/drawing/2014/main" xmlns="" id="{4D6F2B13-E236-6F49-A2E7-6713D570B2BC}"/>
              </a:ext>
            </a:extLst>
          </p:cNvPr>
          <p:cNvSpPr>
            <a:spLocks noGrp="1"/>
          </p:cNvSpPr>
          <p:nvPr>
            <p:ph idx="1"/>
          </p:nvPr>
        </p:nvSpPr>
        <p:spPr>
          <a:xfrm>
            <a:off x="200025" y="2956644"/>
            <a:ext cx="11791950" cy="829056"/>
          </a:xfrm>
        </p:spPr>
        <p:txBody>
          <a:bodyPr/>
          <a:lstStyle/>
          <a:p>
            <a:pPr marL="0" indent="0" algn="ctr">
              <a:buNone/>
            </a:pPr>
            <a:r>
              <a:rPr lang="en-CA" sz="2400" b="1" dirty="0"/>
              <a:t>Ivana Massabki</a:t>
            </a:r>
            <a:r>
              <a:rPr lang="en-CA" sz="2400" b="1" baseline="30000" dirty="0"/>
              <a:t>1</a:t>
            </a:r>
            <a:r>
              <a:rPr lang="en-CA" sz="2400" b="1" dirty="0">
                <a:cs typeface="Calibri" panose="020F0502020204030204" pitchFamily="34" charset="0"/>
              </a:rPr>
              <a:t>, </a:t>
            </a:r>
            <a:r>
              <a:rPr lang="en-US" sz="2400" b="1" dirty="0">
                <a:cs typeface="Calibri" panose="020F0502020204030204" pitchFamily="34" charset="0"/>
              </a:rPr>
              <a:t>Lisa Matero</a:t>
            </a:r>
            <a:r>
              <a:rPr lang="en-US" sz="2400" b="1" baseline="30000" dirty="0">
                <a:cs typeface="Calibri" panose="020F0502020204030204" pitchFamily="34" charset="0"/>
              </a:rPr>
              <a:t>2</a:t>
            </a:r>
            <a:r>
              <a:rPr lang="en-US" sz="2400" b="1" dirty="0">
                <a:cs typeface="Calibri" panose="020F0502020204030204" pitchFamily="34" charset="0"/>
              </a:rPr>
              <a:t>, Brian Ahmedani</a:t>
            </a:r>
            <a:r>
              <a:rPr lang="en-US" sz="2400" b="1" baseline="30000" dirty="0">
                <a:cs typeface="Calibri" panose="020F0502020204030204" pitchFamily="34" charset="0"/>
              </a:rPr>
              <a:t>2</a:t>
            </a:r>
            <a:r>
              <a:rPr lang="en-US" sz="2400" b="1" dirty="0">
                <a:cs typeface="Calibri" panose="020F0502020204030204" pitchFamily="34" charset="0"/>
              </a:rPr>
              <a:t>, Lynn Debar</a:t>
            </a:r>
            <a:r>
              <a:rPr lang="en-US" sz="2400" b="1" baseline="30000" dirty="0">
                <a:cs typeface="Calibri" panose="020F0502020204030204" pitchFamily="34" charset="0"/>
              </a:rPr>
              <a:t>3</a:t>
            </a:r>
            <a:r>
              <a:rPr lang="en-US" sz="2400" b="1" dirty="0">
                <a:cs typeface="Calibri" panose="020F0502020204030204" pitchFamily="34" charset="0"/>
              </a:rPr>
              <a:t>, Joanne Salas</a:t>
            </a:r>
            <a:r>
              <a:rPr lang="en-US" sz="2400" b="1" baseline="30000" dirty="0">
                <a:cs typeface="Calibri" panose="020F0502020204030204" pitchFamily="34" charset="0"/>
              </a:rPr>
              <a:t>4</a:t>
            </a:r>
            <a:r>
              <a:rPr lang="en-US" sz="2400" b="1" dirty="0">
                <a:cs typeface="Calibri" panose="020F0502020204030204" pitchFamily="34" charset="0"/>
              </a:rPr>
              <a:t>, Sarah Gebauer</a:t>
            </a:r>
            <a:r>
              <a:rPr lang="en-US" sz="2400" b="1" baseline="30000" dirty="0">
                <a:cs typeface="Calibri" panose="020F0502020204030204" pitchFamily="34" charset="0"/>
              </a:rPr>
              <a:t>4</a:t>
            </a:r>
            <a:r>
              <a:rPr lang="en-US" sz="2400" b="1" dirty="0">
                <a:cs typeface="Calibri" panose="020F0502020204030204" pitchFamily="34" charset="0"/>
              </a:rPr>
              <a:t>, Patrick J. Lustman</a:t>
            </a:r>
            <a:r>
              <a:rPr lang="en-US" sz="2400" b="1" baseline="30000" dirty="0">
                <a:cs typeface="Calibri" panose="020F0502020204030204" pitchFamily="34" charset="0"/>
              </a:rPr>
              <a:t>5</a:t>
            </a:r>
            <a:r>
              <a:rPr lang="en-US" sz="2400" b="1" dirty="0">
                <a:cs typeface="Calibri" panose="020F0502020204030204" pitchFamily="34" charset="0"/>
              </a:rPr>
              <a:t>, Mark D. Sullivan</a:t>
            </a:r>
            <a:r>
              <a:rPr lang="en-US" sz="2400" b="1" baseline="30000" dirty="0">
                <a:cs typeface="Calibri" panose="020F0502020204030204" pitchFamily="34" charset="0"/>
              </a:rPr>
              <a:t>6</a:t>
            </a:r>
            <a:r>
              <a:rPr lang="en-US" sz="2400" b="1" dirty="0">
                <a:cs typeface="Calibri" panose="020F0502020204030204" pitchFamily="34" charset="0"/>
              </a:rPr>
              <a:t>,</a:t>
            </a:r>
            <a:r>
              <a:rPr lang="en-US" sz="2400" b="1" baseline="30000" dirty="0">
                <a:cs typeface="Calibri" panose="020F0502020204030204" pitchFamily="34" charset="0"/>
              </a:rPr>
              <a:t> </a:t>
            </a:r>
            <a:r>
              <a:rPr lang="en-CA" sz="2400" b="1" dirty="0"/>
              <a:t>Jeffrey Scherrer</a:t>
            </a:r>
            <a:r>
              <a:rPr lang="en-CA" sz="2400" b="1" baseline="30000" dirty="0"/>
              <a:t>4</a:t>
            </a:r>
            <a:endParaRPr lang="en-US" sz="2400" dirty="0"/>
          </a:p>
        </p:txBody>
      </p:sp>
      <p:sp>
        <p:nvSpPr>
          <p:cNvPr id="4" name="TextBox 3">
            <a:extLst>
              <a:ext uri="{FF2B5EF4-FFF2-40B4-BE49-F238E27FC236}">
                <a16:creationId xmlns:a16="http://schemas.microsoft.com/office/drawing/2014/main" xmlns="" id="{28E3F11C-1137-3E4C-A8A5-836A9F711D1C}"/>
              </a:ext>
            </a:extLst>
          </p:cNvPr>
          <p:cNvSpPr txBox="1"/>
          <p:nvPr/>
        </p:nvSpPr>
        <p:spPr>
          <a:xfrm>
            <a:off x="1078992" y="3901356"/>
            <a:ext cx="10034016" cy="1569660"/>
          </a:xfrm>
          <a:prstGeom prst="rect">
            <a:avLst/>
          </a:prstGeom>
          <a:noFill/>
        </p:spPr>
        <p:txBody>
          <a:bodyPr wrap="square" rtlCol="0">
            <a:spAutoFit/>
          </a:bodyPr>
          <a:lstStyle/>
          <a:p>
            <a:pPr algn="ctr"/>
            <a:r>
              <a:rPr lang="en-CA" sz="1600" dirty="0">
                <a:solidFill>
                  <a:srgbClr val="1B3555"/>
                </a:solidFill>
              </a:rPr>
              <a:t>1) Saint Louis University School of Medicine, St. Louis, MO. </a:t>
            </a:r>
            <a:r>
              <a:rPr lang="en-US" sz="1600" dirty="0">
                <a:solidFill>
                  <a:srgbClr val="1B3555"/>
                </a:solidFill>
                <a:cs typeface="Calibri" panose="020F0502020204030204" pitchFamily="34" charset="0"/>
              </a:rPr>
              <a:t>2) Center for Health Policy and Health Services Research and Behavioral Health Services, Henry Ford Health System, One Ford Place, Detroit, MI. 3) Kaiser Permanente Washington Health Research Institute, WA. </a:t>
            </a:r>
            <a:r>
              <a:rPr lang="en-CA" sz="1600" dirty="0">
                <a:solidFill>
                  <a:srgbClr val="1B3555"/>
                </a:solidFill>
                <a:cs typeface="Calibri" panose="020F0502020204030204" pitchFamily="34" charset="0"/>
              </a:rPr>
              <a:t>4) </a:t>
            </a:r>
            <a:r>
              <a:rPr lang="en-US" sz="1600" dirty="0">
                <a:solidFill>
                  <a:srgbClr val="1B3555"/>
                </a:solidFill>
                <a:cs typeface="Calibri" panose="020F0502020204030204" pitchFamily="34" charset="0"/>
              </a:rPr>
              <a:t>Department of Family and Community Medicine, Saint Louis University School of Medicine, St. Louis, MO. 5) Department of Psychiatry, Washington University School of Medicine,. St. Louis, MO. 6) Department of Psychiatry and Behavioral Science, University of Washington School of Medicine, Seattle WA</a:t>
            </a:r>
            <a:endParaRPr lang="en-US" sz="1600" dirty="0">
              <a:solidFill>
                <a:srgbClr val="1B3555"/>
              </a:solidFill>
            </a:endParaRPr>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xmlns="" id="{4D6F2B13-E236-6F49-A2E7-6713D570B2BC}"/>
              </a:ext>
            </a:extLst>
          </p:cNvPr>
          <p:cNvSpPr>
            <a:spLocks noGrp="1"/>
          </p:cNvSpPr>
          <p:nvPr>
            <p:ph idx="1"/>
          </p:nvPr>
        </p:nvSpPr>
        <p:spPr>
          <a:xfrm>
            <a:off x="838200" y="1097280"/>
            <a:ext cx="10515600" cy="5079683"/>
          </a:xfrm>
        </p:spPr>
        <p:txBody>
          <a:bodyPr/>
          <a:lstStyle/>
          <a:p>
            <a:r>
              <a:rPr lang="en-CA" dirty="0"/>
              <a:t>Context: The relationship between trauma exposure and opioid misuse has been investigated extensively. However, less is known about the association between traumatic stress and chronic prescription opioid use in patients with non-cancer pain. As opioid prescribing remains a common strategy for pain management, understanding this association is important to mitigate patient harm. </a:t>
            </a:r>
          </a:p>
          <a:p>
            <a:r>
              <a:rPr lang="en-CA" dirty="0"/>
              <a:t>Objective: To determine whether non-cancer pain patients with trauma exposure have longer prescription opioid use than those without trauma. </a:t>
            </a:r>
          </a:p>
          <a:p>
            <a:endParaRPr lang="en-US" dirty="0"/>
          </a:p>
        </p:txBody>
      </p:sp>
    </p:spTree>
    <p:extLst>
      <p:ext uri="{BB962C8B-B14F-4D97-AF65-F5344CB8AC3E}">
        <p14:creationId xmlns:p14="http://schemas.microsoft.com/office/powerpoint/2010/main" val="50507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xmlns="" id="{B64FF268-F2F5-6646-817C-59147D779BBF}"/>
              </a:ext>
            </a:extLst>
          </p:cNvPr>
          <p:cNvSpPr>
            <a:spLocks noGrp="1"/>
          </p:cNvSpPr>
          <p:nvPr>
            <p:ph idx="1"/>
          </p:nvPr>
        </p:nvSpPr>
        <p:spPr>
          <a:xfrm>
            <a:off x="838200" y="1133856"/>
            <a:ext cx="10515600" cy="4866894"/>
          </a:xfrm>
        </p:spPr>
        <p:txBody>
          <a:bodyPr/>
          <a:lstStyle/>
          <a:p>
            <a:r>
              <a:rPr lang="en-CA" dirty="0"/>
              <a:t>Study Design: Cross-sectional</a:t>
            </a:r>
          </a:p>
          <a:p>
            <a:r>
              <a:rPr lang="en-CA" dirty="0"/>
              <a:t>Dataset: Survey data obtained from ongoing baseline assessment of longitudinal study.</a:t>
            </a:r>
          </a:p>
          <a:p>
            <a:r>
              <a:rPr lang="en-CA" dirty="0"/>
              <a:t>Population Studied: 489 patients who had been using prescription opioids for 30-90 days and had not used opioids for at least 3 months prior to the current episode of use. </a:t>
            </a:r>
          </a:p>
          <a:p>
            <a:r>
              <a:rPr lang="en-CA" dirty="0"/>
              <a:t>Exposure: trauma (Life Events Checklist-5)</a:t>
            </a:r>
          </a:p>
          <a:p>
            <a:r>
              <a:rPr lang="en-CA" dirty="0"/>
              <a:t>Outcome: opioid duration (</a:t>
            </a:r>
            <a:r>
              <a:rPr lang="en-US" dirty="0"/>
              <a:t>≥90-day opioid use)</a:t>
            </a:r>
            <a:endParaRPr lang="en-CA" dirty="0"/>
          </a:p>
          <a:p>
            <a:endParaRPr lang="en-US" dirty="0"/>
          </a:p>
        </p:txBody>
      </p:sp>
    </p:spTree>
    <p:extLst>
      <p:ext uri="{BB962C8B-B14F-4D97-AF65-F5344CB8AC3E}">
        <p14:creationId xmlns:p14="http://schemas.microsoft.com/office/powerpoint/2010/main" val="38010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A39C00-1A11-484D-862A-18589269F909}"/>
              </a:ext>
            </a:extLst>
          </p:cNvPr>
          <p:cNvSpPr>
            <a:spLocks noGrp="1"/>
          </p:cNvSpPr>
          <p:nvPr>
            <p:ph type="title"/>
          </p:nvPr>
        </p:nvSpPr>
        <p:spPr>
          <a:xfrm>
            <a:off x="838200" y="236538"/>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xmlns="" id="{6E9E1B1B-A931-4D44-8BC6-4FD2A1E70819}"/>
              </a:ext>
            </a:extLst>
          </p:cNvPr>
          <p:cNvSpPr>
            <a:spLocks noGrp="1"/>
          </p:cNvSpPr>
          <p:nvPr>
            <p:ph idx="1"/>
          </p:nvPr>
        </p:nvSpPr>
        <p:spPr>
          <a:xfrm>
            <a:off x="838200" y="934878"/>
            <a:ext cx="10515600" cy="4988243"/>
          </a:xfrm>
        </p:spPr>
        <p:txBody>
          <a:bodyPr/>
          <a:lstStyle/>
          <a:p>
            <a:r>
              <a:rPr lang="en-CA" sz="2600" dirty="0"/>
              <a:t>Patients were on average 52.3 (SD±12.4) years of age, 66.5% female and 67% white race. </a:t>
            </a:r>
          </a:p>
          <a:p>
            <a:r>
              <a:rPr lang="en-CA" sz="2600" dirty="0"/>
              <a:t>62.8% reported trauma history, and compared to those without trauma, they were significantly (p&lt;0.05) younger, female, and had more pain sites, higher pain interference, as well as depression, anxiety, and smoking histories. </a:t>
            </a:r>
          </a:p>
          <a:p>
            <a:r>
              <a:rPr lang="en-CA" sz="2600" dirty="0"/>
              <a:t>Unadjusted analysis revealed trauma vs. no trauma was associated with &gt;90 day opioid use (OR=1.37; CI:0.94-1.99). After adjusting for age, gender, race, number of pain sites, pain severity, pain interference, anxiety, depression, substance use disorder history, and smoking, the association remained (OR=1.42; CI: 0.96-2.10). </a:t>
            </a:r>
          </a:p>
          <a:p>
            <a:r>
              <a:rPr lang="en-CA" sz="2600" dirty="0"/>
              <a:t>No significant association was found between positive PC-PTSD-5 screen and opioid use duration in patients with trauma history.</a:t>
            </a:r>
            <a:endParaRPr lang="en-US" sz="2600" dirty="0"/>
          </a:p>
        </p:txBody>
      </p:sp>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xmlns="" id="{6A4F1C0C-798E-E44A-96E3-1A784C12776E}"/>
              </a:ext>
            </a:extLst>
          </p:cNvPr>
          <p:cNvSpPr>
            <a:spLocks noGrp="1"/>
          </p:cNvSpPr>
          <p:nvPr>
            <p:ph idx="1"/>
          </p:nvPr>
        </p:nvSpPr>
        <p:spPr>
          <a:xfrm>
            <a:off x="838200" y="1115568"/>
            <a:ext cx="10515600" cy="4677156"/>
          </a:xfrm>
        </p:spPr>
        <p:txBody>
          <a:bodyPr/>
          <a:lstStyle/>
          <a:p>
            <a:r>
              <a:rPr lang="en-CA" dirty="0"/>
              <a:t>Patients with trauma history have prolonged prescription opioid use. This relationship appears to be independent of PTSD symptoms. </a:t>
            </a:r>
          </a:p>
          <a:p>
            <a:r>
              <a:rPr lang="en-CA" dirty="0"/>
              <a:t>Exposure to traumatic stress should be considered among other risk factors, such as depression, that are correlated with chronic prescription opioid use. </a:t>
            </a:r>
          </a:p>
          <a:p>
            <a:r>
              <a:rPr lang="en-CA" dirty="0"/>
              <a:t>This study highlights the need for trauma-informed, patient-centered pain management.</a:t>
            </a:r>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483</Words>
  <Application>Microsoft Office PowerPoint</Application>
  <PresentationFormat>Custom</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association between trauma exposure and prescription opioid use duration in non-cancer pain</vt:lpstr>
      <vt:lpstr>The Research Question</vt:lpstr>
      <vt:lpstr>Research Design and Method</vt:lpstr>
      <vt:lpstr>What the Research Found</vt:lpstr>
      <vt:lpstr>What this means for Clinical Practice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Priscilla Noland</cp:lastModifiedBy>
  <cp:revision>6</cp:revision>
  <dcterms:created xsi:type="dcterms:W3CDTF">2019-02-14T16:03:51Z</dcterms:created>
  <dcterms:modified xsi:type="dcterms:W3CDTF">2022-02-10T16:53:20Z</dcterms:modified>
</cp:coreProperties>
</file>