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6" r:id="rId3"/>
    <p:sldId id="263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6"/>
    <p:restoredTop sz="94629"/>
  </p:normalViewPr>
  <p:slideViewPr>
    <p:cSldViewPr snapToGrid="0" snapToObjects="1">
      <p:cViewPr varScale="1">
        <p:scale>
          <a:sx n="70" d="100"/>
          <a:sy n="70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1115015"/>
            <a:ext cx="11151919" cy="658368"/>
          </a:xfrm>
        </p:spPr>
        <p:txBody>
          <a:bodyPr/>
          <a:lstStyle/>
          <a:p>
            <a:pPr algn="ctr"/>
            <a:r>
              <a:rPr lang="en-US" sz="3600" dirty="0"/>
              <a:t>General practitioners' perspectives and experiences when screening for primary aldosteronism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198" y="2599944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err="1"/>
              <a:t>Mr</a:t>
            </a:r>
            <a:r>
              <a:rPr lang="en-US" sz="2400" dirty="0"/>
              <a:t> Abhir Nainani, Dr </a:t>
            </a:r>
            <a:r>
              <a:rPr lang="en-US" sz="2400" dirty="0" err="1"/>
              <a:t>Sanne</a:t>
            </a:r>
            <a:r>
              <a:rPr lang="en-US" sz="2400" dirty="0"/>
              <a:t> Peters, Dr Jun Yang, Prof. Grant Russell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C8D427-862E-D741-B29D-A896D64D0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7" y="3922527"/>
            <a:ext cx="4362450" cy="1185174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52575F12-A4AC-2540-B26D-F93B7223F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301" y="3722640"/>
            <a:ext cx="4362450" cy="18797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E965BB-9613-E74B-92DD-41865F9489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0194" y="3922527"/>
            <a:ext cx="36068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DAADB-C3C5-A94A-B2A2-876273866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04" y="1281827"/>
            <a:ext cx="5535622" cy="4351338"/>
          </a:xfrm>
        </p:spPr>
        <p:txBody>
          <a:bodyPr/>
          <a:lstStyle/>
          <a:p>
            <a:r>
              <a:rPr lang="en-US" sz="2200" dirty="0"/>
              <a:t>Primary aldosteronism (PA) is the </a:t>
            </a:r>
            <a:r>
              <a:rPr lang="en-US" sz="2200" b="1" dirty="0"/>
              <a:t>commonest treatable </a:t>
            </a:r>
            <a:r>
              <a:rPr lang="en-US" sz="2200" dirty="0"/>
              <a:t>cause of secondary hypertension</a:t>
            </a:r>
          </a:p>
          <a:p>
            <a:pPr lvl="1"/>
            <a:r>
              <a:rPr lang="en-US" sz="1800" dirty="0"/>
              <a:t>4-16% of primary care patients with hypertension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0F68C10-39FF-2747-BB95-A040FA368F76}"/>
              </a:ext>
            </a:extLst>
          </p:cNvPr>
          <p:cNvSpPr txBox="1">
            <a:spLocks/>
          </p:cNvSpPr>
          <p:nvPr/>
        </p:nvSpPr>
        <p:spPr>
          <a:xfrm>
            <a:off x="5866926" y="1274344"/>
            <a:ext cx="585127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B355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EEA12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FBC5B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4179B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/>
              <a:t>PA is easy to detect by screening with an aldosterone-renin ratio</a:t>
            </a:r>
          </a:p>
          <a:p>
            <a:pPr lvl="1"/>
            <a:r>
              <a:rPr lang="en-US" sz="1800" dirty="0"/>
              <a:t>But frequently overlooked</a:t>
            </a:r>
          </a:p>
          <a:p>
            <a:r>
              <a:rPr lang="en-US" sz="2200" dirty="0"/>
              <a:t>We taught a group of family physicians (FPs) how best to screen for PA </a:t>
            </a:r>
          </a:p>
          <a:p>
            <a:pPr lvl="1"/>
            <a:r>
              <a:rPr lang="en-US" sz="1800" dirty="0"/>
              <a:t>But still found highly variable screening rates…</a:t>
            </a:r>
            <a:endParaRPr lang="en-US" sz="2200" dirty="0"/>
          </a:p>
          <a:p>
            <a:r>
              <a:rPr lang="en-US" sz="2200" dirty="0"/>
              <a:t>So… are there other factors that may impact on screening?</a:t>
            </a:r>
          </a:p>
          <a:p>
            <a:endParaRPr lang="en-US" sz="2200" dirty="0"/>
          </a:p>
          <a:p>
            <a:r>
              <a:rPr lang="en-US" sz="2200" dirty="0"/>
              <a:t>Our research question was:</a:t>
            </a:r>
          </a:p>
          <a:p>
            <a:pPr lvl="1"/>
            <a:r>
              <a:rPr lang="en-US" sz="2000" i="1" dirty="0">
                <a:solidFill>
                  <a:srgbClr val="FF0000"/>
                </a:solidFill>
              </a:rPr>
              <a:t>What factors influence a FP’s decision to screen for PA?</a:t>
            </a:r>
            <a:endParaRPr lang="en-US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C697AD1-C590-7E4A-BDBC-E039B7478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Research Question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3878C0-7DEA-914C-AF87-6F169F6AA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356" y="3253567"/>
            <a:ext cx="4945578" cy="197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59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83" y="1133856"/>
            <a:ext cx="11911263" cy="5043107"/>
          </a:xfrm>
        </p:spPr>
        <p:txBody>
          <a:bodyPr/>
          <a:lstStyle/>
          <a:p>
            <a:r>
              <a:rPr lang="en-US" sz="2200" b="1" dirty="0"/>
              <a:t>Design</a:t>
            </a:r>
            <a:r>
              <a:rPr lang="en-US" sz="2200" dirty="0"/>
              <a:t>: Qualitative study using a phenomenological approach</a:t>
            </a:r>
          </a:p>
          <a:p>
            <a:endParaRPr lang="en-US" sz="2200" dirty="0"/>
          </a:p>
          <a:p>
            <a:r>
              <a:rPr lang="en-US" sz="2200" b="1" dirty="0"/>
              <a:t>Participants</a:t>
            </a:r>
            <a:r>
              <a:rPr lang="en-US" sz="2200" dirty="0"/>
              <a:t>: Purposeful sample of FPs working in Melbourne, Australia who had received a 30-minute educational session on PA within the last 12 months </a:t>
            </a:r>
          </a:p>
          <a:p>
            <a:pPr lvl="1"/>
            <a:r>
              <a:rPr lang="en-US" sz="1800" dirty="0"/>
              <a:t>FPs varied by practice location, experience and the number of patients screened for PA</a:t>
            </a:r>
          </a:p>
          <a:p>
            <a:endParaRPr lang="en-US" sz="2200" dirty="0"/>
          </a:p>
          <a:p>
            <a:r>
              <a:rPr lang="en-US" sz="2200" b="1" dirty="0"/>
              <a:t>Data collection</a:t>
            </a:r>
            <a:r>
              <a:rPr lang="en-US" sz="2200" dirty="0"/>
              <a:t>: Semi-structured interviews</a:t>
            </a:r>
          </a:p>
          <a:p>
            <a:pPr lvl="1"/>
            <a:r>
              <a:rPr lang="en-US" sz="1800" dirty="0"/>
              <a:t>Face-to-face or online lasting 30-45 minutes</a:t>
            </a:r>
          </a:p>
          <a:p>
            <a:pPr lvl="1"/>
            <a:r>
              <a:rPr lang="en-US" sz="1800" dirty="0"/>
              <a:t>Participants received a summary of their interview (member checking) </a:t>
            </a:r>
          </a:p>
          <a:p>
            <a:pPr lvl="1"/>
            <a:endParaRPr lang="en-US" sz="1800" dirty="0"/>
          </a:p>
          <a:p>
            <a:r>
              <a:rPr lang="en-US" sz="2200" b="1" dirty="0"/>
              <a:t>Analysis</a:t>
            </a:r>
            <a:r>
              <a:rPr lang="en-US" sz="2200" dirty="0"/>
              <a:t>: Coded inductively using NVivo 12.0 </a:t>
            </a:r>
          </a:p>
          <a:p>
            <a:pPr lvl="1"/>
            <a:r>
              <a:rPr lang="en-US" sz="1800" dirty="0"/>
              <a:t>2 independent coders (investigator triangulation)</a:t>
            </a: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665" y="1154815"/>
            <a:ext cx="11342670" cy="4988243"/>
          </a:xfrm>
        </p:spPr>
        <p:txBody>
          <a:bodyPr/>
          <a:lstStyle/>
          <a:p>
            <a:r>
              <a:rPr lang="en-US" sz="2200" dirty="0"/>
              <a:t>We interviewed</a:t>
            </a:r>
            <a:r>
              <a:rPr lang="en-US" sz="2200" b="1" dirty="0"/>
              <a:t>16 FPs </a:t>
            </a:r>
            <a:r>
              <a:rPr lang="en-US" sz="2200" dirty="0"/>
              <a:t>– their screening decisions were influenced by their </a:t>
            </a:r>
            <a:r>
              <a:rPr lang="en-US" sz="2200" b="1" dirty="0">
                <a:solidFill>
                  <a:schemeClr val="tx2">
                    <a:lumMod val="75000"/>
                  </a:schemeClr>
                </a:solidFill>
              </a:rPr>
              <a:t>knowledge</a:t>
            </a:r>
            <a:r>
              <a:rPr lang="en-US" sz="2200" dirty="0"/>
              <a:t> of the screening process, perceptions about the </a:t>
            </a:r>
            <a:r>
              <a:rPr lang="en-US" sz="2200" b="1" dirty="0">
                <a:solidFill>
                  <a:srgbClr val="00B050"/>
                </a:solidFill>
              </a:rPr>
              <a:t>cost &amp; convenience </a:t>
            </a:r>
            <a:r>
              <a:rPr lang="en-US" sz="2200" dirty="0"/>
              <a:t>of screening, </a:t>
            </a:r>
            <a:r>
              <a:rPr lang="en-US" sz="2200" b="1" dirty="0">
                <a:solidFill>
                  <a:schemeClr val="accent3">
                    <a:lumMod val="50000"/>
                  </a:schemeClr>
                </a:solidFill>
              </a:rPr>
              <a:t>conceptualization of risk</a:t>
            </a:r>
            <a:r>
              <a:rPr lang="en-US" sz="2200" dirty="0"/>
              <a:t> related to PA, and a desire to </a:t>
            </a:r>
            <a:r>
              <a:rPr lang="en-US" sz="2200" b="1" dirty="0">
                <a:solidFill>
                  <a:srgbClr val="7030A0"/>
                </a:solidFill>
              </a:rPr>
              <a:t>improve clinical care</a:t>
            </a:r>
            <a:r>
              <a:rPr lang="en-US" sz="2200" dirty="0"/>
              <a:t>.</a:t>
            </a:r>
          </a:p>
          <a:p>
            <a:endParaRPr lang="en-US" sz="2200" dirty="0"/>
          </a:p>
          <a:p>
            <a:r>
              <a:rPr lang="en-US" sz="2200" dirty="0"/>
              <a:t>Most were positive to the concept of screening once it was introduced to them 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However, many found it challenging to follow guidelines to alter antihypertensives prior to performing the aldosterone-renin ratio </a:t>
            </a:r>
          </a:p>
          <a:p>
            <a:pPr lvl="1"/>
            <a:r>
              <a:rPr lang="en-US" sz="1800" dirty="0"/>
              <a:t>Hence, they overwhelmingly preferred screening newly diagnosed hypertensive patients 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Most were also reluctant to screen patients who fitted a “</a:t>
            </a:r>
            <a:r>
              <a:rPr lang="en-US" sz="2200" b="1" dirty="0"/>
              <a:t>clinical picture of essential hypertension”</a:t>
            </a:r>
          </a:p>
          <a:p>
            <a:pPr lvl="1"/>
            <a:r>
              <a:rPr lang="en-US" sz="1800" dirty="0"/>
              <a:t>These were hypertensive patients with metabolic syndrome and/or cardiovascular disease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639" y="1115568"/>
            <a:ext cx="11638722" cy="506139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FPs require: </a:t>
            </a:r>
          </a:p>
          <a:p>
            <a:r>
              <a:rPr lang="en-US" sz="2000" dirty="0"/>
              <a:t>Clear and concise guidelines on PA screening </a:t>
            </a:r>
          </a:p>
          <a:p>
            <a:pPr lvl="1"/>
            <a:r>
              <a:rPr lang="en-US" sz="1800" dirty="0"/>
              <a:t>Including information on how to safely replace antihypertensives before screening for PA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400" b="1" dirty="0"/>
              <a:t>FPs should understand that: </a:t>
            </a:r>
          </a:p>
          <a:p>
            <a:r>
              <a:rPr lang="en-US" sz="2000" dirty="0"/>
              <a:t>Metabolic syndrome and cardiovascular complications are more common in PA than essential hypertension </a:t>
            </a:r>
          </a:p>
          <a:p>
            <a:pPr lvl="1"/>
            <a:r>
              <a:rPr lang="en-US" sz="1800" dirty="0"/>
              <a:t>PA is generally clinically indistinguishable from essential hypertension 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400" b="1" dirty="0"/>
              <a:t>Future research should: </a:t>
            </a:r>
          </a:p>
          <a:p>
            <a:r>
              <a:rPr lang="en-US" sz="2000" dirty="0"/>
              <a:t>Evaluate simpler methods of PA screening that do not require replacing antihypertensives </a:t>
            </a:r>
          </a:p>
          <a:p>
            <a:r>
              <a:rPr lang="en-US" sz="2000" dirty="0"/>
              <a:t>Explore system-based strategies to increase screening rates in primary care </a:t>
            </a:r>
          </a:p>
          <a:p>
            <a:endParaRPr lang="en-US" sz="2000" dirty="0"/>
          </a:p>
          <a:p>
            <a:pPr lvl="1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3343</TotalTime>
  <Words>401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Office Theme</vt:lpstr>
      <vt:lpstr>General practitioners' perspectives and experiences when screening for primary aldosteronism</vt:lpstr>
      <vt:lpstr>The Research Question</vt:lpstr>
      <vt:lpstr>Research Design and Method</vt:lpstr>
      <vt:lpstr>What the Research Found</vt:lpstr>
      <vt:lpstr>What this means for Clinical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STFM2</cp:lastModifiedBy>
  <cp:revision>15</cp:revision>
  <dcterms:created xsi:type="dcterms:W3CDTF">2019-02-14T16:03:51Z</dcterms:created>
  <dcterms:modified xsi:type="dcterms:W3CDTF">2022-02-05T00:33:04Z</dcterms:modified>
</cp:coreProperties>
</file>