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3" r:id="rId4"/>
    <p:sldId id="261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21"/>
    <p:restoredTop sz="94629"/>
  </p:normalViewPr>
  <p:slideViewPr>
    <p:cSldViewPr snapToGrid="0" snapToObjects="1">
      <p:cViewPr varScale="1">
        <p:scale>
          <a:sx n="42" d="100"/>
          <a:sy n="42" d="100"/>
        </p:scale>
        <p:origin x="86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6449"/>
            <a:ext cx="10515600" cy="658368"/>
          </a:xfrm>
        </p:spPr>
        <p:txBody>
          <a:bodyPr/>
          <a:lstStyle/>
          <a:p>
            <a:pPr algn="ctr"/>
            <a:r>
              <a:rPr lang="en-US" dirty="0"/>
              <a:t>Lower Dementia Risk in Patients Vaccinated Against Herpes Zoster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0033"/>
            <a:ext cx="10515600" cy="829056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Jeffrey F. Scherrer, PhD; Joanne Salas, MPH; </a:t>
            </a:r>
          </a:p>
          <a:p>
            <a:pPr marL="0" indent="0" algn="ctr">
              <a:buNone/>
            </a:pPr>
            <a:r>
              <a:rPr lang="en-US" dirty="0"/>
              <a:t>Christine Jacobs, MD; Daniel </a:t>
            </a:r>
            <a:r>
              <a:rPr lang="en-US" dirty="0" err="1"/>
              <a:t>Hoft</a:t>
            </a:r>
            <a:r>
              <a:rPr lang="en-US" dirty="0"/>
              <a:t>, MD; John Morley, MBBCh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E3F11C-1137-3E4C-A8A5-836A9F711D1C}"/>
              </a:ext>
            </a:extLst>
          </p:cNvPr>
          <p:cNvSpPr txBox="1"/>
          <p:nvPr/>
        </p:nvSpPr>
        <p:spPr>
          <a:xfrm>
            <a:off x="1639824" y="3476506"/>
            <a:ext cx="8241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B3555"/>
                </a:solidFill>
              </a:rPr>
              <a:t>Funder: </a:t>
            </a:r>
            <a:r>
              <a:rPr lang="en-US" dirty="0" err="1">
                <a:solidFill>
                  <a:srgbClr val="1B3555"/>
                </a:solidFill>
              </a:rPr>
              <a:t>Benter</a:t>
            </a:r>
            <a:r>
              <a:rPr lang="en-US" dirty="0">
                <a:solidFill>
                  <a:srgbClr val="1B3555"/>
                </a:solidFill>
              </a:rPr>
              <a:t> Foundation</a:t>
            </a:r>
          </a:p>
          <a:p>
            <a:pPr algn="ctr"/>
            <a:r>
              <a:rPr lang="en-US" dirty="0">
                <a:solidFill>
                  <a:srgbClr val="1B3555"/>
                </a:solidFill>
              </a:rPr>
              <a:t>Affiliation: Saint Louis University School of Medicine. </a:t>
            </a:r>
          </a:p>
          <a:p>
            <a:pPr algn="ctr"/>
            <a:r>
              <a:rPr lang="en-US" dirty="0">
                <a:solidFill>
                  <a:srgbClr val="1B3555"/>
                </a:solidFill>
              </a:rPr>
              <a:t>St. Louis MO. USA</a:t>
            </a: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5283"/>
          </a:xfrm>
        </p:spPr>
        <p:txBody>
          <a:bodyPr/>
          <a:lstStyle/>
          <a:p>
            <a:r>
              <a:rPr lang="en-US" dirty="0"/>
              <a:t>Are patients, 65 years of age and older, less likely to develop dementia if they receive herpes zoster vaccination? </a:t>
            </a:r>
          </a:p>
        </p:txBody>
      </p:sp>
    </p:spTree>
    <p:extLst>
      <p:ext uri="{BB962C8B-B14F-4D97-AF65-F5344CB8AC3E}">
        <p14:creationId xmlns:p14="http://schemas.microsoft.com/office/powerpoint/2010/main" val="5050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dirty="0"/>
              <a:t>Retrospective Cohort Study 2009-2019</a:t>
            </a:r>
          </a:p>
          <a:p>
            <a:r>
              <a:rPr lang="en-US" dirty="0"/>
              <a:t>Hypotheses tested in Veterans Health Administration medical record data </a:t>
            </a:r>
          </a:p>
          <a:p>
            <a:r>
              <a:rPr lang="en-US" dirty="0"/>
              <a:t>Analyses replicated in MarketScan medical claims</a:t>
            </a:r>
          </a:p>
          <a:p>
            <a:r>
              <a:rPr lang="en-US" dirty="0"/>
              <a:t>Confounding controlled using propensity scores and inverse probability of treatment weighting</a:t>
            </a:r>
          </a:p>
          <a:p>
            <a:r>
              <a:rPr lang="en-US" dirty="0"/>
              <a:t>Variables created </a:t>
            </a:r>
            <a:r>
              <a:rPr lang="en-US" dirty="0">
                <a:solidFill>
                  <a:schemeClr val="tx1"/>
                </a:solidFill>
              </a:rPr>
              <a:t>from </a:t>
            </a:r>
            <a:r>
              <a:rPr lang="en-US" dirty="0">
                <a:solidFill>
                  <a:schemeClr val="tx1"/>
                </a:solidFill>
                <a:sym typeface="Trebuchet MS"/>
              </a:rPr>
              <a:t>ICD-9 and ICD-10 diagnostic codes, vaccinations, prescriptions, lab results, vital signs, provider type, geographic location in the United States and demographics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708541-24A0-44C3-A6D5-58D49B6199CE}"/>
              </a:ext>
            </a:extLst>
          </p:cNvPr>
          <p:cNvSpPr txBox="1"/>
          <p:nvPr/>
        </p:nvSpPr>
        <p:spPr>
          <a:xfrm>
            <a:off x="500558" y="1039079"/>
            <a:ext cx="11190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2000" kern="0" dirty="0">
                <a:solidFill>
                  <a:srgbClr val="4179BD">
                    <a:lumMod val="75000"/>
                  </a:srgbClr>
                </a:solidFill>
                <a:cs typeface="Arial"/>
                <a:sym typeface="Arial"/>
              </a:rPr>
              <a:t>Survival modeling results estimating association between HZ vaccination and incident dementia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E07043-580A-4444-8EB0-40058DDB8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240" y="1695656"/>
            <a:ext cx="8659816" cy="464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7424"/>
            <a:ext cx="10515600" cy="5207699"/>
          </a:xfrm>
        </p:spPr>
        <p:txBody>
          <a:bodyPr/>
          <a:lstStyle/>
          <a:p>
            <a:r>
              <a:rPr lang="en-US" dirty="0"/>
              <a:t>Secondary benefits of vaccination may encourage some patients to obtain appropriate herpes zoster vaccination.</a:t>
            </a:r>
          </a:p>
          <a:p>
            <a:endParaRPr lang="en-US" dirty="0"/>
          </a:p>
          <a:p>
            <a:r>
              <a:rPr lang="en-US" dirty="0"/>
              <a:t>If confirmed as a causal association, vaccination could offer an inexpensive, readily accessible means to reduce risk for, or prevent dementia?</a:t>
            </a: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9885"/>
            <a:ext cx="10515600" cy="750443"/>
          </a:xfrm>
        </p:spPr>
        <p:txBody>
          <a:bodyPr/>
          <a:lstStyle/>
          <a:p>
            <a:r>
              <a:rPr lang="en-US" dirty="0"/>
              <a:t>citation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721"/>
            <a:ext cx="10515600" cy="368198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Scherrer JF, Salas J,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Wiemken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TL,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Hoft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DF, Jacobs C, Morley JE. Impact of Herpes Zoster Vaccination on Incident Dementia: A Retrospective Study in Two Patient Cohorts.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PLoS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One. 2021;16(11):e0257405. PMID: 34788293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0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250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Office Theme</vt:lpstr>
      <vt:lpstr>Lower Dementia Risk in Patients Vaccinated Against Herpes Zoster</vt:lpstr>
      <vt:lpstr>The Research Question</vt:lpstr>
      <vt:lpstr>Research Design and Method</vt:lpstr>
      <vt:lpstr>What the Research Found</vt:lpstr>
      <vt:lpstr>What this means for Clinical Practice</vt:lpstr>
      <vt:lpstr>citation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Jeffrey Scherrer</cp:lastModifiedBy>
  <cp:revision>4</cp:revision>
  <dcterms:created xsi:type="dcterms:W3CDTF">2019-02-14T16:03:51Z</dcterms:created>
  <dcterms:modified xsi:type="dcterms:W3CDTF">2022-02-01T20:09:19Z</dcterms:modified>
</cp:coreProperties>
</file>