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4" r:id="rId3"/>
    <p:sldId id="263" r:id="rId4"/>
    <p:sldId id="266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3555"/>
    <a:srgbClr val="4179BD"/>
    <a:srgbClr val="FBC5B5"/>
    <a:srgbClr val="EEA1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39"/>
    <p:restoredTop sz="94629"/>
  </p:normalViewPr>
  <p:slideViewPr>
    <p:cSldViewPr snapToGrid="0" snapToObjects="1">
      <p:cViewPr>
        <p:scale>
          <a:sx n="125" d="100"/>
          <a:sy n="125" d="100"/>
        </p:scale>
        <p:origin x="-204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1575"/>
            <a:ext cx="12187160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778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&amp; Auth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4F68EECA-6274-CA45-88F4-44C254ABAF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3E62CC-5B40-6940-9DAC-87BD536F1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6ABF835-5CAD-1A43-9956-51DF8240D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EEA12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1093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8EB2AD6A-8823-C247-99B6-AE2CEBD45B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8914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42C82D-6602-C34E-A05E-82E313AA9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AC8B36B-561E-D247-B052-4329EFAE6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B3555"/>
                </a:solidFill>
              </a:defRPr>
            </a:lvl1pPr>
            <a:lvl2pPr>
              <a:defRPr>
                <a:solidFill>
                  <a:srgbClr val="EEA121"/>
                </a:solidFill>
              </a:defRPr>
            </a:lvl2pPr>
            <a:lvl3pPr>
              <a:defRPr>
                <a:solidFill>
                  <a:srgbClr val="FBC5B5"/>
                </a:solidFill>
              </a:defRPr>
            </a:lvl3pPr>
            <a:lvl4pPr>
              <a:defRPr>
                <a:solidFill>
                  <a:srgbClr val="4179BD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2924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057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281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E98E8A-B3E6-294D-9514-5C6EEE417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18033"/>
            <a:ext cx="10515600" cy="658368"/>
          </a:xfrm>
        </p:spPr>
        <p:txBody>
          <a:bodyPr/>
          <a:lstStyle/>
          <a:p>
            <a:pPr algn="ctr"/>
            <a:r>
              <a:rPr lang="en-US" sz="4000" dirty="0">
                <a:latin typeface="Gill Sans MT" panose="020B0502020104020203" pitchFamily="34" charset="77"/>
              </a:rPr>
              <a:t>Risk of overdose and mental health crisis associated with dose disruption in patients on long-term lower dose opioid therapy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6F2B13-E236-6F49-A2E7-6713D570B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2050" y="3659633"/>
            <a:ext cx="9867900" cy="829056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dirty="0">
                <a:latin typeface="Gill Sans MT" panose="020B0502020104020203" pitchFamily="34" charset="77"/>
              </a:rPr>
              <a:t>Alicia </a:t>
            </a:r>
            <a:r>
              <a:rPr lang="en-US" sz="2400" dirty="0" err="1">
                <a:latin typeface="Gill Sans MT" panose="020B0502020104020203" pitchFamily="34" charset="77"/>
              </a:rPr>
              <a:t>Agnoli</a:t>
            </a:r>
            <a:r>
              <a:rPr lang="en-US" sz="2400" dirty="0">
                <a:latin typeface="Gill Sans MT" panose="020B0502020104020203" pitchFamily="34" charset="77"/>
              </a:rPr>
              <a:t>, MD, MPH, MHS;  </a:t>
            </a:r>
            <a:r>
              <a:rPr lang="en-US" sz="2400" dirty="0" err="1">
                <a:latin typeface="Gill Sans MT" panose="020B0502020104020203" pitchFamily="34" charset="77"/>
              </a:rPr>
              <a:t>Guibo</a:t>
            </a:r>
            <a:r>
              <a:rPr lang="en-US" sz="2400" dirty="0">
                <a:latin typeface="Gill Sans MT" panose="020B0502020104020203" pitchFamily="34" charset="77"/>
              </a:rPr>
              <a:t> Xing, PhD;  Daniel </a:t>
            </a:r>
            <a:r>
              <a:rPr lang="en-US" sz="2400" dirty="0" err="1">
                <a:latin typeface="Gill Sans MT" panose="020B0502020104020203" pitchFamily="34" charset="77"/>
              </a:rPr>
              <a:t>Tancredi</a:t>
            </a:r>
            <a:r>
              <a:rPr lang="en-US" sz="2400" dirty="0">
                <a:latin typeface="Gill Sans MT" panose="020B0502020104020203" pitchFamily="34" charset="77"/>
              </a:rPr>
              <a:t>, PhD; Elizabeth </a:t>
            </a:r>
            <a:r>
              <a:rPr lang="en-US" sz="2400" dirty="0" err="1">
                <a:latin typeface="Gill Sans MT" panose="020B0502020104020203" pitchFamily="34" charset="77"/>
              </a:rPr>
              <a:t>Magnan</a:t>
            </a:r>
            <a:r>
              <a:rPr lang="en-US" sz="2400" dirty="0">
                <a:latin typeface="Gill Sans MT" panose="020B0502020104020203" pitchFamily="34" charset="77"/>
              </a:rPr>
              <a:t>, MD, PhD;  Anthony </a:t>
            </a:r>
            <a:r>
              <a:rPr lang="en-US" sz="2400" dirty="0" err="1">
                <a:latin typeface="Gill Sans MT" panose="020B0502020104020203" pitchFamily="34" charset="77"/>
              </a:rPr>
              <a:t>Jerant</a:t>
            </a:r>
            <a:r>
              <a:rPr lang="en-US" sz="2400" dirty="0">
                <a:latin typeface="Gill Sans MT" panose="020B0502020104020203" pitchFamily="34" charset="77"/>
              </a:rPr>
              <a:t>, MD;  Joshua Fenton, MD, MPH</a:t>
            </a:r>
          </a:p>
          <a:p>
            <a:pPr marL="0" indent="0" algn="ctr">
              <a:buNone/>
            </a:pPr>
            <a:endParaRPr lang="en-US" sz="2400" dirty="0">
              <a:latin typeface="Gill Sans MT" panose="020B050202010402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332514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E98E8A-B3E6-294D-9514-5C6EEE417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r>
              <a:rPr lang="en-US" dirty="0"/>
              <a:t>The Research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6F2B13-E236-6F49-A2E7-6713D570B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300" y="1605280"/>
            <a:ext cx="10515600" cy="5079683"/>
          </a:xfrm>
        </p:spPr>
        <p:txBody>
          <a:bodyPr/>
          <a:lstStyle/>
          <a:p>
            <a:pPr marL="0" indent="0">
              <a:buNone/>
            </a:pPr>
            <a:r>
              <a:rPr lang="en-US" sz="2400" i="1" dirty="0"/>
              <a:t>Given large pressure to de-prescribe long-term opioid therapy, and recent findings suggesting opioid tapering may be associated with increased risk for drug overdose and psychological distress…</a:t>
            </a:r>
          </a:p>
          <a:p>
            <a:endParaRPr lang="en-US" dirty="0"/>
          </a:p>
          <a:p>
            <a:r>
              <a:rPr lang="en-US" sz="3200" dirty="0"/>
              <a:t>What is the risk of overdose and mental health crisis associated with opioid dose disruption in patients prescribed long-term lower dose opioid therapy?</a:t>
            </a:r>
          </a:p>
        </p:txBody>
      </p:sp>
    </p:spTree>
    <p:extLst>
      <p:ext uri="{BB962C8B-B14F-4D97-AF65-F5344CB8AC3E}">
        <p14:creationId xmlns:p14="http://schemas.microsoft.com/office/powerpoint/2010/main" val="505071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FF7C9D-3B7F-6D44-8591-C9B28E2F8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8731"/>
          </a:xfrm>
        </p:spPr>
        <p:txBody>
          <a:bodyPr/>
          <a:lstStyle/>
          <a:p>
            <a:r>
              <a:rPr lang="en-US" dirty="0">
                <a:latin typeface="Gill Sans MT" panose="020B0502020104020203" pitchFamily="34" charset="77"/>
              </a:rPr>
              <a:t>Research Design and Method</a:t>
            </a: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xmlns="" id="{C1BCDFA9-8230-8E43-A305-4AAFF4E3F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3475"/>
            <a:ext cx="10769600" cy="5043488"/>
          </a:xfrm>
        </p:spPr>
        <p:txBody>
          <a:bodyPr/>
          <a:lstStyle/>
          <a:p>
            <a:r>
              <a:rPr lang="en-US" sz="2400" u="sng" dirty="0">
                <a:latin typeface="Gill Sans MT" panose="020B0502020104020203" pitchFamily="34" charset="77"/>
              </a:rPr>
              <a:t>Data source</a:t>
            </a:r>
            <a:r>
              <a:rPr lang="en-US" sz="2400" dirty="0">
                <a:latin typeface="Gill Sans MT" panose="020B0502020104020203" pitchFamily="34" charset="77"/>
              </a:rPr>
              <a:t>: </a:t>
            </a:r>
            <a:r>
              <a:rPr lang="en-US" sz="2400" dirty="0" err="1">
                <a:latin typeface="Gill Sans MT" panose="020B0502020104020203" pitchFamily="34" charset="77"/>
              </a:rPr>
              <a:t>OptumLabs</a:t>
            </a:r>
            <a:r>
              <a:rPr lang="en-US" sz="2400" dirty="0">
                <a:latin typeface="Gill Sans MT" panose="020B0502020104020203" pitchFamily="34" charset="77"/>
              </a:rPr>
              <a:t> Data Warehouse, 2008-2019</a:t>
            </a:r>
          </a:p>
          <a:p>
            <a:r>
              <a:rPr lang="en-US" sz="2400" u="sng" dirty="0">
                <a:latin typeface="Gill Sans MT" panose="020B0502020104020203" pitchFamily="34" charset="77"/>
              </a:rPr>
              <a:t>Study population</a:t>
            </a:r>
            <a:r>
              <a:rPr lang="en-US" sz="2400" dirty="0">
                <a:latin typeface="Gill Sans MT" panose="020B0502020104020203" pitchFamily="34" charset="77"/>
              </a:rPr>
              <a:t>:  Adults taking </a:t>
            </a:r>
            <a:r>
              <a:rPr lang="en-US" sz="2400" b="1" dirty="0">
                <a:latin typeface="Gill Sans MT" panose="020B0502020104020203" pitchFamily="34" charset="77"/>
              </a:rPr>
              <a:t>stable, long-term, lower dose opioid therapy</a:t>
            </a:r>
          </a:p>
          <a:p>
            <a:pPr lvl="1"/>
            <a:r>
              <a:rPr lang="en-US" sz="2000" dirty="0">
                <a:solidFill>
                  <a:schemeClr val="accent6"/>
                </a:solidFill>
                <a:latin typeface="Gill Sans MT" panose="020B0502020104020203" pitchFamily="34" charset="77"/>
              </a:rPr>
              <a:t>Oral or transcutaneous opioid therapy 10-49 MME/day, &lt;10% monthly fluctuation in dose</a:t>
            </a:r>
          </a:p>
          <a:p>
            <a:pPr lvl="1"/>
            <a:r>
              <a:rPr lang="en-US" sz="2000" dirty="0">
                <a:solidFill>
                  <a:schemeClr val="accent6"/>
                </a:solidFill>
                <a:latin typeface="Gill Sans MT" panose="020B0502020104020203" pitchFamily="34" charset="77"/>
              </a:rPr>
              <a:t>Observed for up to 12 months after cohort entry</a:t>
            </a:r>
          </a:p>
          <a:p>
            <a:r>
              <a:rPr lang="en-US" sz="2400" u="sng" dirty="0">
                <a:latin typeface="Gill Sans MT" panose="020B0502020104020203" pitchFamily="34" charset="77"/>
              </a:rPr>
              <a:t>Exposure</a:t>
            </a:r>
            <a:r>
              <a:rPr lang="en-US" sz="2400" dirty="0">
                <a:latin typeface="Gill Sans MT" panose="020B0502020104020203" pitchFamily="34" charset="77"/>
              </a:rPr>
              <a:t>: 50-100% relative reduction of average daily opioid dose during any one of six overlapping 60-day windows within the first 7 months of follow-up. </a:t>
            </a:r>
          </a:p>
          <a:p>
            <a:r>
              <a:rPr lang="en-US" sz="2400" u="sng" dirty="0">
                <a:latin typeface="Gill Sans MT" panose="020B0502020104020203" pitchFamily="34" charset="77"/>
              </a:rPr>
              <a:t>Outcomes</a:t>
            </a:r>
            <a:r>
              <a:rPr lang="en-US" sz="2400" dirty="0">
                <a:latin typeface="Gill Sans MT" panose="020B0502020104020203" pitchFamily="34" charset="77"/>
              </a:rPr>
              <a:t>: Modeled monthly counts of outcome events using </a:t>
            </a:r>
            <a:r>
              <a:rPr lang="en-US" sz="2400" b="1" dirty="0">
                <a:latin typeface="Gill Sans MT" panose="020B0502020104020203" pitchFamily="34" charset="77"/>
              </a:rPr>
              <a:t>event history analysis </a:t>
            </a:r>
            <a:r>
              <a:rPr lang="en-US" sz="2400" dirty="0">
                <a:latin typeface="Gill Sans MT" panose="020B0502020104020203" pitchFamily="34" charset="77"/>
              </a:rPr>
              <a:t>with tapering status specified as a time-varying covariate</a:t>
            </a:r>
          </a:p>
          <a:p>
            <a:pPr lvl="1"/>
            <a:r>
              <a:rPr lang="en-US" sz="2000" dirty="0">
                <a:latin typeface="Gill Sans MT" panose="020B0502020104020203" pitchFamily="34" charset="77"/>
              </a:rPr>
              <a:t>Drug Overdose:  </a:t>
            </a:r>
            <a:r>
              <a:rPr lang="en-US" sz="2000" dirty="0">
                <a:solidFill>
                  <a:schemeClr val="accent6"/>
                </a:solidFill>
                <a:latin typeface="Gill Sans MT" panose="020B0502020104020203" pitchFamily="34" charset="77"/>
              </a:rPr>
              <a:t>Hospitalization or ED visit for overdose, alcohol intoxication, or drug withdrawal during the 12 month follow up</a:t>
            </a:r>
          </a:p>
          <a:p>
            <a:pPr lvl="1"/>
            <a:r>
              <a:rPr lang="en-US" sz="2000" dirty="0">
                <a:latin typeface="Gill Sans MT" panose="020B0502020104020203" pitchFamily="34" charset="77"/>
              </a:rPr>
              <a:t>Mental Health Crisis: </a:t>
            </a:r>
            <a:r>
              <a:rPr lang="en-US" sz="2000" dirty="0">
                <a:solidFill>
                  <a:schemeClr val="accent6"/>
                </a:solidFill>
                <a:latin typeface="Gill Sans MT" panose="020B0502020104020203" pitchFamily="34" charset="77"/>
              </a:rPr>
              <a:t>Hospitalization or ED visit for depression, anxiety, or suicide attempt</a:t>
            </a:r>
          </a:p>
          <a:p>
            <a:r>
              <a:rPr lang="en-US" sz="2400" dirty="0">
                <a:latin typeface="Gill Sans MT" panose="020B0502020104020203" pitchFamily="34" charset="77"/>
              </a:rPr>
              <a:t>Negative binomial regression to estimate </a:t>
            </a:r>
            <a:r>
              <a:rPr lang="en-US" sz="2400" b="1" dirty="0">
                <a:latin typeface="Gill Sans MT" panose="020B0502020104020203" pitchFamily="34" charset="77"/>
              </a:rPr>
              <a:t>adjusted incidence rate ratios and rate differences by tapering status</a:t>
            </a:r>
          </a:p>
        </p:txBody>
      </p:sp>
    </p:spTree>
    <p:extLst>
      <p:ext uri="{BB962C8B-B14F-4D97-AF65-F5344CB8AC3E}">
        <p14:creationId xmlns:p14="http://schemas.microsoft.com/office/powerpoint/2010/main" val="3801082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AE8D4732-DE50-0F4C-AB31-E7263C1711A3}"/>
              </a:ext>
            </a:extLst>
          </p:cNvPr>
          <p:cNvGrpSpPr/>
          <p:nvPr/>
        </p:nvGrpSpPr>
        <p:grpSpPr>
          <a:xfrm>
            <a:off x="762633" y="601873"/>
            <a:ext cx="10684299" cy="4020927"/>
            <a:chOff x="0" y="0"/>
            <a:chExt cx="7115645" cy="158472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E1842A3C-8604-3E43-A33F-697DB917CA70}"/>
                </a:ext>
              </a:extLst>
            </p:cNvPr>
            <p:cNvSpPr/>
            <p:nvPr/>
          </p:nvSpPr>
          <p:spPr>
            <a:xfrm>
              <a:off x="0" y="442873"/>
              <a:ext cx="1797050" cy="76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600" kern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Stable baseline period </a:t>
              </a:r>
              <a:endParaRPr lang="en-US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600" kern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(12 months)</a:t>
              </a:r>
              <a:endParaRPr lang="en-US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58BEBB6B-8BA3-B541-91D1-69987F903A42}"/>
                </a:ext>
              </a:extLst>
            </p:cNvPr>
            <p:cNvSpPr/>
            <p:nvPr/>
          </p:nvSpPr>
          <p:spPr>
            <a:xfrm>
              <a:off x="1797050" y="436523"/>
              <a:ext cx="908050" cy="2317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600" kern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Period 1</a:t>
              </a:r>
              <a:endParaRPr lang="en-US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D60C46B7-8480-B149-B65D-B050B42A026A}"/>
                </a:ext>
              </a:extLst>
            </p:cNvPr>
            <p:cNvSpPr/>
            <p:nvPr/>
          </p:nvSpPr>
          <p:spPr>
            <a:xfrm>
              <a:off x="2243062" y="668298"/>
              <a:ext cx="888876" cy="2286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600" kern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Period 2</a:t>
              </a:r>
              <a:endParaRPr lang="en-US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E16EAC63-A4B9-EC4A-BC41-14AE2BD20671}"/>
                </a:ext>
              </a:extLst>
            </p:cNvPr>
            <p:cNvSpPr/>
            <p:nvPr/>
          </p:nvSpPr>
          <p:spPr>
            <a:xfrm>
              <a:off x="2706494" y="436523"/>
              <a:ext cx="882214" cy="2317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600" kern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Period 3 </a:t>
              </a:r>
              <a:endParaRPr lang="en-US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xmlns="" id="{FD557A34-6769-2941-91E1-9C57191AB95C}"/>
                </a:ext>
              </a:extLst>
            </p:cNvPr>
            <p:cNvSpPr/>
            <p:nvPr/>
          </p:nvSpPr>
          <p:spPr>
            <a:xfrm>
              <a:off x="3139446" y="668298"/>
              <a:ext cx="881778" cy="2286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600" kern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Period 4</a:t>
              </a:r>
              <a:endParaRPr lang="en-US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73D51729-535A-8E4B-BC81-661BB12DA667}"/>
                </a:ext>
              </a:extLst>
            </p:cNvPr>
            <p:cNvSpPr/>
            <p:nvPr/>
          </p:nvSpPr>
          <p:spPr>
            <a:xfrm>
              <a:off x="4029559" y="668133"/>
              <a:ext cx="865883" cy="2286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600" kern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Period 6</a:t>
              </a:r>
              <a:endParaRPr lang="en-US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95C9607B-41ED-974D-B0FA-60E2664DCAE8}"/>
                </a:ext>
              </a:extLst>
            </p:cNvPr>
            <p:cNvSpPr/>
            <p:nvPr/>
          </p:nvSpPr>
          <p:spPr>
            <a:xfrm>
              <a:off x="3597175" y="434317"/>
              <a:ext cx="854075" cy="2317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600" kern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Period 5</a:t>
              </a:r>
              <a:endParaRPr lang="en-US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93690DF2-9F86-5F46-8A70-8A957ADB26C5}"/>
                </a:ext>
              </a:extLst>
            </p:cNvPr>
            <p:cNvSpPr/>
            <p:nvPr/>
          </p:nvSpPr>
          <p:spPr>
            <a:xfrm>
              <a:off x="1788491" y="958723"/>
              <a:ext cx="453059" cy="24615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Month</a:t>
              </a: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B5F6BCEE-A67B-A645-86CA-68D9377ED15A}"/>
                </a:ext>
              </a:extLst>
            </p:cNvPr>
            <p:cNvSpPr/>
            <p:nvPr/>
          </p:nvSpPr>
          <p:spPr>
            <a:xfrm>
              <a:off x="0" y="436523"/>
              <a:ext cx="1797050" cy="7683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600" kern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Baseline period </a:t>
              </a:r>
              <a:endParaRPr lang="en-US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600" kern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(6 months)</a:t>
              </a:r>
              <a:endParaRPr lang="en-US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58CE9462-6D0D-DD40-AF3E-29309F8C6248}"/>
                </a:ext>
              </a:extLst>
            </p:cNvPr>
            <p:cNvSpPr/>
            <p:nvPr/>
          </p:nvSpPr>
          <p:spPr>
            <a:xfrm>
              <a:off x="2243066" y="958722"/>
              <a:ext cx="435941" cy="2461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Month</a:t>
              </a:r>
              <a:r>
                <a:rPr lang="en-US" sz="1600" kern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200" kern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US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" name="TextBox 30">
              <a:extLst>
                <a:ext uri="{FF2B5EF4-FFF2-40B4-BE49-F238E27FC236}">
                  <a16:creationId xmlns:a16="http://schemas.microsoft.com/office/drawing/2014/main" xmlns="" id="{CCBBF6DE-40AB-0348-9787-554BEBB9559F}"/>
                </a:ext>
              </a:extLst>
            </p:cNvPr>
            <p:cNvSpPr txBox="1"/>
            <p:nvPr/>
          </p:nvSpPr>
          <p:spPr>
            <a:xfrm>
              <a:off x="1828799" y="0"/>
              <a:ext cx="2752727" cy="36933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600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Six overlapping 60-day periods for ascertaining dose disruption/discontinuation*</a:t>
              </a:r>
              <a:endPara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" name="TextBox 31">
              <a:extLst>
                <a:ext uri="{FF2B5EF4-FFF2-40B4-BE49-F238E27FC236}">
                  <a16:creationId xmlns:a16="http://schemas.microsoft.com/office/drawing/2014/main" xmlns="" id="{D9DA0020-B8A7-B044-9D30-67D4C7B91070}"/>
                </a:ext>
              </a:extLst>
            </p:cNvPr>
            <p:cNvSpPr txBox="1"/>
            <p:nvPr/>
          </p:nvSpPr>
          <p:spPr>
            <a:xfrm>
              <a:off x="2585111" y="1353581"/>
              <a:ext cx="4033520" cy="2311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Up to twelve 30-day follow-up periods (person-months) for identifying outcome events </a:t>
              </a:r>
              <a:endParaRPr lang="en-US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" name="Right Brace 16">
              <a:extLst>
                <a:ext uri="{FF2B5EF4-FFF2-40B4-BE49-F238E27FC236}">
                  <a16:creationId xmlns:a16="http://schemas.microsoft.com/office/drawing/2014/main" xmlns="" id="{4EDEB18E-DFF8-164D-9003-A9BA73D33A6D}"/>
                </a:ext>
              </a:extLst>
            </p:cNvPr>
            <p:cNvSpPr/>
            <p:nvPr/>
          </p:nvSpPr>
          <p:spPr>
            <a:xfrm rot="5400000">
              <a:off x="3127439" y="-1044553"/>
              <a:ext cx="155448" cy="2752727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endParaRPr lang="en-US" sz="3200"/>
            </a:p>
          </p:txBody>
        </p:sp>
        <p:sp>
          <p:nvSpPr>
            <p:cNvPr id="18" name="Right Brace 17">
              <a:extLst>
                <a:ext uri="{FF2B5EF4-FFF2-40B4-BE49-F238E27FC236}">
                  <a16:creationId xmlns:a16="http://schemas.microsoft.com/office/drawing/2014/main" xmlns="" id="{9B5F3CC6-3FE0-5D4B-8E18-5D20F4797197}"/>
                </a:ext>
              </a:extLst>
            </p:cNvPr>
            <p:cNvSpPr/>
            <p:nvPr/>
          </p:nvSpPr>
          <p:spPr>
            <a:xfrm rot="16200000">
              <a:off x="4384890" y="-1267227"/>
              <a:ext cx="141435" cy="5253614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endParaRPr lang="en-US" sz="320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xmlns="" id="{E2CAB4A2-613D-5140-BF3F-952765213EE2}"/>
                </a:ext>
              </a:extLst>
            </p:cNvPr>
            <p:cNvSpPr/>
            <p:nvPr/>
          </p:nvSpPr>
          <p:spPr>
            <a:xfrm>
              <a:off x="2686647" y="958722"/>
              <a:ext cx="435941" cy="2461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Month</a:t>
              </a:r>
              <a:r>
                <a:rPr lang="en-US" sz="1600" kern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200" kern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n-US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DDE1C31B-6547-414D-BE39-EBF7E07155FC}"/>
                </a:ext>
              </a:extLst>
            </p:cNvPr>
            <p:cNvSpPr/>
            <p:nvPr/>
          </p:nvSpPr>
          <p:spPr>
            <a:xfrm>
              <a:off x="3130229" y="958722"/>
              <a:ext cx="435941" cy="2461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Month</a:t>
              </a:r>
              <a:r>
                <a:rPr lang="en-US" sz="1600" kern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200" kern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en-US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xmlns="" id="{B6333649-520F-7041-9FAF-99974A0C804D}"/>
                </a:ext>
              </a:extLst>
            </p:cNvPr>
            <p:cNvSpPr/>
            <p:nvPr/>
          </p:nvSpPr>
          <p:spPr>
            <a:xfrm>
              <a:off x="3575727" y="958722"/>
              <a:ext cx="435941" cy="2461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Month</a:t>
              </a:r>
              <a:r>
                <a:rPr lang="en-US" sz="1600" kern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200" kern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en-US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xmlns="" id="{033DDADA-57F1-6942-89B6-E5FDEF8197E1}"/>
                </a:ext>
              </a:extLst>
            </p:cNvPr>
            <p:cNvSpPr/>
            <p:nvPr/>
          </p:nvSpPr>
          <p:spPr>
            <a:xfrm>
              <a:off x="4021232" y="958722"/>
              <a:ext cx="435941" cy="2461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Month</a:t>
              </a:r>
              <a:r>
                <a:rPr lang="en-US" sz="1600" kern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200" kern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endParaRPr lang="en-US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xmlns="" id="{7CFDBA7C-CE5D-6F4A-A060-CE8AC49018F1}"/>
                </a:ext>
              </a:extLst>
            </p:cNvPr>
            <p:cNvSpPr/>
            <p:nvPr/>
          </p:nvSpPr>
          <p:spPr>
            <a:xfrm>
              <a:off x="4459549" y="958722"/>
              <a:ext cx="435941" cy="2461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Month</a:t>
              </a:r>
              <a:r>
                <a:rPr lang="en-US" sz="1600" kern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200" kern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en-US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xmlns="" id="{48B5D937-D1F1-9446-8E17-654CF89E50BD}"/>
                </a:ext>
              </a:extLst>
            </p:cNvPr>
            <p:cNvSpPr/>
            <p:nvPr/>
          </p:nvSpPr>
          <p:spPr>
            <a:xfrm>
              <a:off x="4903863" y="958722"/>
              <a:ext cx="435941" cy="2461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Month</a:t>
              </a:r>
              <a:r>
                <a:rPr lang="en-US" sz="1600" kern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200" kern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en-US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xmlns="" id="{063F6674-E5A3-F84F-8181-C69A499A0F10}"/>
                </a:ext>
              </a:extLst>
            </p:cNvPr>
            <p:cNvSpPr/>
            <p:nvPr/>
          </p:nvSpPr>
          <p:spPr>
            <a:xfrm>
              <a:off x="5342855" y="958722"/>
              <a:ext cx="435941" cy="2461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Month</a:t>
              </a:r>
              <a:r>
                <a:rPr lang="en-US" sz="1600" kern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200" kern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  <a:endParaRPr lang="en-US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xmlns="" id="{C4D33029-1062-824A-ACB7-6850140F20E3}"/>
                </a:ext>
              </a:extLst>
            </p:cNvPr>
            <p:cNvSpPr/>
            <p:nvPr/>
          </p:nvSpPr>
          <p:spPr>
            <a:xfrm>
              <a:off x="5792038" y="958722"/>
              <a:ext cx="435941" cy="2461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Month</a:t>
              </a:r>
              <a:r>
                <a:rPr lang="en-US" sz="1600" kern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200" kern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10</a:t>
              </a:r>
              <a:endParaRPr lang="en-US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xmlns="" id="{E4F07DAB-4206-0649-A7E1-CF95DDE5C46A}"/>
                </a:ext>
              </a:extLst>
            </p:cNvPr>
            <p:cNvSpPr/>
            <p:nvPr/>
          </p:nvSpPr>
          <p:spPr>
            <a:xfrm>
              <a:off x="6235583" y="958722"/>
              <a:ext cx="435941" cy="2461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Month</a:t>
              </a:r>
              <a:r>
                <a:rPr lang="en-US" sz="1600" kern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200" kern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11</a:t>
              </a:r>
              <a:endParaRPr lang="en-US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xmlns="" id="{E52CA5E5-01A3-A742-9A14-CD98A0CB06DB}"/>
                </a:ext>
              </a:extLst>
            </p:cNvPr>
            <p:cNvSpPr/>
            <p:nvPr/>
          </p:nvSpPr>
          <p:spPr>
            <a:xfrm>
              <a:off x="6679704" y="958722"/>
              <a:ext cx="435941" cy="2461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Month</a:t>
              </a:r>
              <a:r>
                <a:rPr lang="en-US" sz="1600" kern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200" kern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  <a:endParaRPr lang="en-US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9CEF08B2-4475-2640-BCA4-6E0359D75E06}"/>
              </a:ext>
            </a:extLst>
          </p:cNvPr>
          <p:cNvSpPr txBox="1"/>
          <p:nvPr/>
        </p:nvSpPr>
        <p:spPr>
          <a:xfrm>
            <a:off x="1468873" y="5225514"/>
            <a:ext cx="9099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*Dose disruption: ≥ 50% reduction in average daily dose (compared to baseline)</a:t>
            </a:r>
          </a:p>
        </p:txBody>
      </p:sp>
    </p:spTree>
    <p:extLst>
      <p:ext uri="{BB962C8B-B14F-4D97-AF65-F5344CB8AC3E}">
        <p14:creationId xmlns:p14="http://schemas.microsoft.com/office/powerpoint/2010/main" val="3829312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A39C00-1A11-484D-862A-18589269F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</p:spPr>
        <p:txBody>
          <a:bodyPr/>
          <a:lstStyle/>
          <a:p>
            <a:r>
              <a:rPr lang="en-US" dirty="0">
                <a:latin typeface="Gill Sans MT" panose="020B0502020104020203" pitchFamily="34" charset="77"/>
              </a:rPr>
              <a:t>What the Research Found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xmlns="" id="{C19BD897-A823-2643-A8BB-9D29CBE59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1138"/>
            <a:ext cx="10515600" cy="4987925"/>
          </a:xfrm>
        </p:spPr>
        <p:txBody>
          <a:bodyPr/>
          <a:lstStyle/>
          <a:p>
            <a:r>
              <a:rPr lang="en-US" dirty="0">
                <a:latin typeface="Gill Sans MT" panose="020B0502020104020203" pitchFamily="34" charset="77"/>
              </a:rPr>
              <a:t>N= 369,085 patients</a:t>
            </a:r>
          </a:p>
          <a:p>
            <a:pPr lvl="1"/>
            <a:r>
              <a:rPr lang="en-US" dirty="0">
                <a:latin typeface="Gill Sans MT" panose="020B0502020104020203" pitchFamily="34" charset="77"/>
              </a:rPr>
              <a:t>9.6% of patients had a ≥50% dose reduction</a:t>
            </a:r>
          </a:p>
          <a:p>
            <a:pPr lvl="1"/>
            <a:r>
              <a:rPr lang="en-US" dirty="0">
                <a:latin typeface="Gill Sans MT" panose="020B0502020104020203" pitchFamily="34" charset="77"/>
              </a:rPr>
              <a:t>5.6% of patients completely discontinued opioids</a:t>
            </a:r>
          </a:p>
          <a:p>
            <a:r>
              <a:rPr lang="en-US" dirty="0">
                <a:latin typeface="Gill Sans MT" panose="020B0502020104020203" pitchFamily="34" charset="77"/>
              </a:rPr>
              <a:t>Dose reduction ≥50% (compared to continuing at baseline dose) associated with increased risk of</a:t>
            </a:r>
          </a:p>
          <a:p>
            <a:pPr lvl="1"/>
            <a:r>
              <a:rPr lang="en-US" dirty="0">
                <a:latin typeface="Gill Sans MT" panose="020B0502020104020203" pitchFamily="34" charset="77"/>
              </a:rPr>
              <a:t>Overdose: </a:t>
            </a:r>
            <a:r>
              <a:rPr lang="en-US" dirty="0" err="1">
                <a:latin typeface="Gill Sans MT" panose="020B0502020104020203" pitchFamily="34" charset="77"/>
              </a:rPr>
              <a:t>aIRR</a:t>
            </a:r>
            <a:r>
              <a:rPr lang="en-US" dirty="0">
                <a:latin typeface="Gill Sans MT" panose="020B0502020104020203" pitchFamily="34" charset="77"/>
              </a:rPr>
              <a:t> of 1.28 (95% CI: 1.14-1.44) </a:t>
            </a:r>
          </a:p>
          <a:p>
            <a:pPr lvl="1"/>
            <a:r>
              <a:rPr lang="en-US" dirty="0">
                <a:latin typeface="Gill Sans MT" panose="020B0502020104020203" pitchFamily="34" charset="77"/>
              </a:rPr>
              <a:t>Mental health crisis: </a:t>
            </a:r>
            <a:r>
              <a:rPr lang="en-US" dirty="0" err="1">
                <a:latin typeface="Gill Sans MT" panose="020B0502020104020203" pitchFamily="34" charset="77"/>
              </a:rPr>
              <a:t>aIRR</a:t>
            </a:r>
            <a:r>
              <a:rPr lang="en-US" dirty="0">
                <a:latin typeface="Gill Sans MT" panose="020B0502020104020203" pitchFamily="34" charset="77"/>
              </a:rPr>
              <a:t> 1.57 (95% CI: 1.36-1.82)</a:t>
            </a:r>
          </a:p>
          <a:p>
            <a:r>
              <a:rPr lang="en-US" dirty="0">
                <a:latin typeface="Gill Sans MT" panose="020B0502020104020203" pitchFamily="34" charset="77"/>
              </a:rPr>
              <a:t>Discontinuing opioids: </a:t>
            </a:r>
          </a:p>
          <a:p>
            <a:pPr lvl="1"/>
            <a:r>
              <a:rPr lang="en-US" dirty="0" err="1">
                <a:latin typeface="Gill Sans MT" panose="020B0502020104020203" pitchFamily="34" charset="77"/>
              </a:rPr>
              <a:t>aIRR</a:t>
            </a:r>
            <a:r>
              <a:rPr lang="en-US" dirty="0">
                <a:latin typeface="Gill Sans MT" panose="020B0502020104020203" pitchFamily="34" charset="77"/>
              </a:rPr>
              <a:t> 1.25 (95%CI: 1.08-1.45) for overdose, </a:t>
            </a:r>
            <a:r>
              <a:rPr lang="en-US" dirty="0" err="1">
                <a:latin typeface="Gill Sans MT" panose="020B0502020104020203" pitchFamily="34" charset="77"/>
              </a:rPr>
              <a:t>aIRR</a:t>
            </a:r>
            <a:r>
              <a:rPr lang="en-US" dirty="0">
                <a:latin typeface="Gill Sans MT" panose="020B0502020104020203" pitchFamily="34" charset="77"/>
              </a:rPr>
              <a:t> of 1.79 (1.46-2.20) for mental health crisis.</a:t>
            </a:r>
          </a:p>
        </p:txBody>
      </p:sp>
    </p:spTree>
    <p:extLst>
      <p:ext uri="{BB962C8B-B14F-4D97-AF65-F5344CB8AC3E}">
        <p14:creationId xmlns:p14="http://schemas.microsoft.com/office/powerpoint/2010/main" val="1604115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B9B006-40C1-804D-A904-C2770DF20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0443"/>
          </a:xfrm>
        </p:spPr>
        <p:txBody>
          <a:bodyPr/>
          <a:lstStyle/>
          <a:p>
            <a:r>
              <a:rPr lang="en-US" dirty="0">
                <a:latin typeface="Gill Sans MT" panose="020B0502020104020203" pitchFamily="34" charset="77"/>
              </a:rPr>
              <a:t>What this means for Clinical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4F1C0C-798E-E44A-96E3-1A784C127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2365"/>
            <a:ext cx="10515600" cy="4745736"/>
          </a:xfrm>
        </p:spPr>
        <p:txBody>
          <a:bodyPr/>
          <a:lstStyle/>
          <a:p>
            <a:r>
              <a:rPr lang="en-US" dirty="0">
                <a:latin typeface="Gill Sans MT" panose="020B0502020104020203" pitchFamily="34" charset="77"/>
              </a:rPr>
              <a:t>Among patients prescribed stable, long-term lower dose opioid therapy, large relative dose reductions (50% or more) were associated with increased risk of overdose and mental health crisis. </a:t>
            </a:r>
          </a:p>
          <a:p>
            <a:pPr lvl="1"/>
            <a:endParaRPr lang="en-US" dirty="0">
              <a:latin typeface="Gill Sans MT" panose="020B0502020104020203" pitchFamily="34" charset="77"/>
            </a:endParaRPr>
          </a:p>
          <a:p>
            <a:r>
              <a:rPr lang="en-US" dirty="0">
                <a:latin typeface="Gill Sans MT" panose="020B0502020104020203" pitchFamily="34" charset="77"/>
              </a:rPr>
              <a:t>These findings suggest </a:t>
            </a:r>
            <a:r>
              <a:rPr lang="en-US" b="1" dirty="0">
                <a:latin typeface="Gill Sans MT" panose="020B0502020104020203" pitchFamily="34" charset="77"/>
              </a:rPr>
              <a:t>greater caution is needed in opioid dose reduction or discontinuation among long-term patients</a:t>
            </a:r>
            <a:r>
              <a:rPr lang="en-US" dirty="0">
                <a:latin typeface="Gill Sans MT" panose="020B0502020104020203" pitchFamily="34" charset="77"/>
              </a:rPr>
              <a:t>, even among those at lower doses</a:t>
            </a:r>
          </a:p>
          <a:p>
            <a:endParaRPr lang="en-US" dirty="0">
              <a:latin typeface="Gill Sans MT" panose="020B050202010402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736829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414141"/>
      </a:dk1>
      <a:lt1>
        <a:srgbClr val="FFFFFF"/>
      </a:lt1>
      <a:dk2>
        <a:srgbClr val="4179BD"/>
      </a:dk2>
      <a:lt2>
        <a:srgbClr val="E7E6E6"/>
      </a:lt2>
      <a:accent1>
        <a:srgbClr val="4179BD"/>
      </a:accent1>
      <a:accent2>
        <a:srgbClr val="EEA120"/>
      </a:accent2>
      <a:accent3>
        <a:srgbClr val="FBC5B5"/>
      </a:accent3>
      <a:accent4>
        <a:srgbClr val="1B3455"/>
      </a:accent4>
      <a:accent5>
        <a:srgbClr val="414141"/>
      </a:accent5>
      <a:accent6>
        <a:srgbClr val="414141"/>
      </a:accent6>
      <a:hlink>
        <a:srgbClr val="4179BD"/>
      </a:hlink>
      <a:folHlink>
        <a:srgbClr val="1B3455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NAPCRG2019" id="{47FFDAD4-AAE8-AF49-BA16-D5254214DB9A}" vid="{04A9208E-0D6C-CC40-BAFE-004D06FD226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</TotalTime>
  <Words>493</Words>
  <Application>Microsoft Office PowerPoint</Application>
  <PresentationFormat>Custom</PresentationFormat>
  <Paragraphs>55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Risk of overdose and mental health crisis associated with dose disruption in patients on long-term lower dose opioid therapy</vt:lpstr>
      <vt:lpstr>The Research Question</vt:lpstr>
      <vt:lpstr>Research Design and Method</vt:lpstr>
      <vt:lpstr>PowerPoint Presentation</vt:lpstr>
      <vt:lpstr>What the Research Found</vt:lpstr>
      <vt:lpstr>What this means for Clinical Practice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Research Question</dc:title>
  <dc:creator>Jessica Sand</dc:creator>
  <cp:lastModifiedBy>Priscilla Noland</cp:lastModifiedBy>
  <cp:revision>8</cp:revision>
  <dcterms:created xsi:type="dcterms:W3CDTF">2019-02-14T16:03:51Z</dcterms:created>
  <dcterms:modified xsi:type="dcterms:W3CDTF">2022-02-28T14:48:13Z</dcterms:modified>
</cp:coreProperties>
</file>