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75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21"/>
    <p:restoredTop sz="94629"/>
  </p:normalViewPr>
  <p:slideViewPr>
    <p:cSldViewPr snapToGrid="0" snapToObjects="1">
      <p:cViewPr>
        <p:scale>
          <a:sx n="125" d="100"/>
          <a:sy n="125" d="100"/>
        </p:scale>
        <p:origin x="-20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86/s12913-021-07345-9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106"/>
            <a:ext cx="10515600" cy="658368"/>
          </a:xfrm>
        </p:spPr>
        <p:txBody>
          <a:bodyPr/>
          <a:lstStyle/>
          <a:p>
            <a:pPr algn="ctr"/>
            <a:r>
              <a:rPr lang="en-US" dirty="0"/>
              <a:t>Does De-implementation of Low-Value Care Impact the Patient-Clinician Relationship? A Mixed Methods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6249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Michelle S. Rockwell, PhD, RD</a:t>
            </a:r>
          </a:p>
          <a:p>
            <a:pPr marL="0" indent="0" algn="ctr">
              <a:buNone/>
            </a:pPr>
            <a:r>
              <a:rPr lang="en-US" dirty="0"/>
              <a:t>Kenan C. Michaels, BA</a:t>
            </a:r>
          </a:p>
          <a:p>
            <a:pPr marL="0" indent="0" algn="ctr">
              <a:buNone/>
            </a:pPr>
            <a:r>
              <a:rPr lang="en-US" dirty="0"/>
              <a:t>John W. Epling, MD, </a:t>
            </a:r>
            <a:r>
              <a:rPr lang="en-US" dirty="0" err="1"/>
              <a:t>MSEd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8E3F11C-1137-3E4C-A8A5-836A9F711D1C}"/>
              </a:ext>
            </a:extLst>
          </p:cNvPr>
          <p:cNvSpPr txBox="1"/>
          <p:nvPr/>
        </p:nvSpPr>
        <p:spPr>
          <a:xfrm>
            <a:off x="1975104" y="4818982"/>
            <a:ext cx="8241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1B3555"/>
                </a:solidFill>
              </a:rPr>
              <a:t>Department of Family &amp; Community Medicine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Virginia Tech Carilion School of Medicine</a:t>
            </a:r>
          </a:p>
          <a:p>
            <a:pPr algn="ctr"/>
            <a:r>
              <a:rPr lang="en-US" dirty="0">
                <a:solidFill>
                  <a:srgbClr val="1B3555"/>
                </a:solidFill>
              </a:rPr>
              <a:t>Roanoke, Virginia</a:t>
            </a:r>
          </a:p>
        </p:txBody>
      </p:sp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577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924"/>
            <a:ext cx="10515600" cy="4819503"/>
          </a:xfrm>
        </p:spPr>
        <p:txBody>
          <a:bodyPr/>
          <a:lstStyle/>
          <a:p>
            <a:r>
              <a:rPr lang="en-US" dirty="0"/>
              <a:t>Low-value care is a health service that offers no patient benefit in specific clinical scenarios. </a:t>
            </a:r>
          </a:p>
          <a:p>
            <a:pPr lvl="1"/>
            <a:r>
              <a:rPr lang="en-US" dirty="0"/>
              <a:t>It is prevalent, costly, and causes harm.</a:t>
            </a:r>
          </a:p>
          <a:p>
            <a:pPr lvl="1"/>
            <a:r>
              <a:rPr lang="en-US" dirty="0"/>
              <a:t>De-implementation has proven to be very difficult.</a:t>
            </a:r>
          </a:p>
          <a:p>
            <a:pPr lvl="1"/>
            <a:endParaRPr lang="en-US" sz="1600" dirty="0"/>
          </a:p>
          <a:p>
            <a:r>
              <a:rPr lang="en-US" dirty="0"/>
              <a:t>One barrier to low-value care de-implementation is clinicians’ fear of negatively impacting the patient-clinician relationship.</a:t>
            </a:r>
          </a:p>
          <a:p>
            <a:endParaRPr lang="en-US" sz="1600" dirty="0"/>
          </a:p>
          <a:p>
            <a:r>
              <a:rPr lang="en-US" dirty="0"/>
              <a:t>Thus, our mixed-methods study aimed to answer: </a:t>
            </a:r>
          </a:p>
          <a:p>
            <a:pPr marL="0" indent="0">
              <a:buNone/>
            </a:pPr>
            <a:r>
              <a:rPr lang="en-US" sz="3200" b="1" i="1" dirty="0"/>
              <a:t>Does de-implementation of low-value care impact the patient-clinician relationship?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030" y="164856"/>
            <a:ext cx="10515600" cy="768731"/>
          </a:xfrm>
        </p:spPr>
        <p:txBody>
          <a:bodyPr/>
          <a:lstStyle/>
          <a:p>
            <a:r>
              <a:rPr lang="en-US" dirty="0"/>
              <a:t>Research Design and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30" y="1133856"/>
            <a:ext cx="5722856" cy="4772369"/>
          </a:xfrm>
        </p:spPr>
        <p:txBody>
          <a:bodyPr/>
          <a:lstStyle/>
          <a:p>
            <a:pPr>
              <a:buClr>
                <a:srgbClr val="002060"/>
              </a:buClr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Participants</a:t>
            </a:r>
          </a:p>
          <a:p>
            <a:pPr marL="45720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Primary care patients from a large health system in southwest Virginia</a:t>
            </a:r>
            <a:endParaRPr lang="en-US" sz="20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lvl="1">
              <a:buClr>
                <a:srgbClr val="002060"/>
              </a:buClr>
            </a:pPr>
            <a:endParaRPr lang="en-US" sz="1600" dirty="0">
              <a:solidFill>
                <a:srgbClr val="002060"/>
              </a:solidFill>
              <a:latin typeface="+mj-lt"/>
            </a:endParaRPr>
          </a:p>
          <a:p>
            <a:pPr>
              <a:buClr>
                <a:srgbClr val="002060"/>
              </a:buClr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Qualitative (interviews)</a:t>
            </a:r>
          </a:p>
          <a:p>
            <a:pPr marL="53340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After hearing a vignette about a patient who desired low-value 1)antibiotics for viral URI or 2)EKG screening, participants responded to semi-structured interview questions.</a:t>
            </a:r>
          </a:p>
          <a:p>
            <a:pPr marL="533400" lvl="1" indent="0">
              <a:buClr>
                <a:srgbClr val="002060"/>
              </a:buClr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Transcripts were coded and themed using open-coding and directed content analyses.</a:t>
            </a:r>
          </a:p>
          <a:p>
            <a:endParaRPr lang="en-US" dirty="0"/>
          </a:p>
        </p:txBody>
      </p:sp>
      <p:pic>
        <p:nvPicPr>
          <p:cNvPr id="4" name="Picture 2" descr="Can A Patient Experience Survey Truly Measure the Doctor-Patient  Relationship?">
            <a:extLst>
              <a:ext uri="{FF2B5EF4-FFF2-40B4-BE49-F238E27FC236}">
                <a16:creationId xmlns:a16="http://schemas.microsoft.com/office/drawing/2014/main" xmlns="" id="{02699F8E-AAA1-45E7-8F06-AF7868E5F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356" y="2994631"/>
            <a:ext cx="3986883" cy="2242621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E4297CA-7AC6-4702-927E-AA29EF123515}"/>
              </a:ext>
            </a:extLst>
          </p:cNvPr>
          <p:cNvSpPr txBox="1">
            <a:spLocks/>
          </p:cNvSpPr>
          <p:nvPr/>
        </p:nvSpPr>
        <p:spPr>
          <a:xfrm>
            <a:off x="5938886" y="1033721"/>
            <a:ext cx="5929460" cy="49726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1B3555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EEA12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FBC5B5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179BD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2060"/>
              </a:buClr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Quantitative (survey)</a:t>
            </a:r>
          </a:p>
          <a:p>
            <a:pPr marL="53340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After reading 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 vignette about a patient who desired low-value 1)antibiotics for viral URI, 2)EKG screening, 3)vitamin D screening, OR a 4) control vignette</a:t>
            </a:r>
            <a:r>
              <a:rPr lang="en-US" sz="2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, participants responded to the PDRQ-9. </a:t>
            </a: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>
              <a:buClr>
                <a:srgbClr val="002060"/>
              </a:buClr>
            </a:pPr>
            <a:r>
              <a:rPr lang="en-US" sz="2400" b="1" dirty="0">
                <a:solidFill>
                  <a:schemeClr val="accent3">
                    <a:lumMod val="50000"/>
                  </a:schemeClr>
                </a:solidFill>
              </a:rPr>
              <a:t>Data integration</a:t>
            </a:r>
          </a:p>
          <a:p>
            <a:pPr marL="533400" lvl="1" indent="0">
              <a:buClr>
                <a:srgbClr val="002060"/>
              </a:buClr>
              <a:buNone/>
            </a:pPr>
            <a:r>
              <a:rPr lang="en-US" sz="2000" dirty="0">
                <a:solidFill>
                  <a:schemeClr val="accent4">
                    <a:lumMod val="50000"/>
                  </a:schemeClr>
                </a:solidFill>
              </a:rPr>
              <a:t>At the interpretation/reporting level</a:t>
            </a: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pPr marL="533400" lvl="1" indent="0">
              <a:buClr>
                <a:srgbClr val="002060"/>
              </a:buClr>
              <a:buFont typeface="Arial" panose="020B0604020202020204" pitchFamily="34" charset="0"/>
              <a:buNone/>
            </a:pPr>
            <a:endParaRPr lang="en-US" sz="2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893C0FB-36C6-4B24-AF94-0B9C7F97D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533"/>
            <a:ext cx="10515600" cy="4351338"/>
          </a:xfrm>
        </p:spPr>
        <p:txBody>
          <a:bodyPr/>
          <a:lstStyle/>
          <a:p>
            <a:r>
              <a:rPr lang="en-US" sz="2400" b="1" dirty="0"/>
              <a:t>Impact of de-implementation on the patient-clinician relationship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C810A0C-9039-453E-A678-4421C4EEA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297543"/>
              </p:ext>
            </p:extLst>
          </p:nvPr>
        </p:nvGraphicFramePr>
        <p:xfrm>
          <a:off x="1916156" y="1799331"/>
          <a:ext cx="814466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831">
                  <a:extLst>
                    <a:ext uri="{9D8B030D-6E8A-4147-A177-3AD203B41FA5}">
                      <a16:colId xmlns:a16="http://schemas.microsoft.com/office/drawing/2014/main" xmlns="" val="3494599669"/>
                    </a:ext>
                  </a:extLst>
                </a:gridCol>
                <a:gridCol w="1473139">
                  <a:extLst>
                    <a:ext uri="{9D8B030D-6E8A-4147-A177-3AD203B41FA5}">
                      <a16:colId xmlns:a16="http://schemas.microsoft.com/office/drawing/2014/main" xmlns="" val="2885636846"/>
                    </a:ext>
                  </a:extLst>
                </a:gridCol>
                <a:gridCol w="1895348">
                  <a:extLst>
                    <a:ext uri="{9D8B030D-6E8A-4147-A177-3AD203B41FA5}">
                      <a16:colId xmlns:a16="http://schemas.microsoft.com/office/drawing/2014/main" xmlns="" val="3527070832"/>
                    </a:ext>
                  </a:extLst>
                </a:gridCol>
                <a:gridCol w="1895348">
                  <a:extLst>
                    <a:ext uri="{9D8B030D-6E8A-4147-A177-3AD203B41FA5}">
                      <a16:colId xmlns:a16="http://schemas.microsoft.com/office/drawing/2014/main" xmlns="" val="30642064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Understand?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Agree?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Impact Relationship?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9124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Low-value antibiotics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773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Low-value EKG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42% 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8%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419843"/>
                  </a:ext>
                </a:extLst>
              </a:tr>
            </a:tbl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E05AD4BA-1174-4F44-A06B-F64E58B158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6156" y="3326927"/>
            <a:ext cx="6451600" cy="246061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DB0543E-F5BA-4D95-85DF-C5F660B73D7B}"/>
              </a:ext>
            </a:extLst>
          </p:cNvPr>
          <p:cNvSpPr txBox="1"/>
          <p:nvPr/>
        </p:nvSpPr>
        <p:spPr>
          <a:xfrm>
            <a:off x="495326" y="2273040"/>
            <a:ext cx="13488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/>
              <a:t>Interview</a:t>
            </a:r>
          </a:p>
          <a:p>
            <a:pPr algn="r"/>
            <a:endParaRPr lang="en-US" b="1" i="1" dirty="0"/>
          </a:p>
          <a:p>
            <a:pPr algn="r"/>
            <a:endParaRPr lang="en-US" b="1" i="1" dirty="0"/>
          </a:p>
          <a:p>
            <a:pPr algn="r"/>
            <a:endParaRPr lang="en-US" b="1" i="1" dirty="0"/>
          </a:p>
          <a:p>
            <a:pPr algn="r"/>
            <a:endParaRPr lang="en-US" b="1" i="1" dirty="0"/>
          </a:p>
          <a:p>
            <a:pPr algn="r"/>
            <a:endParaRPr lang="en-US" b="1" i="1" dirty="0"/>
          </a:p>
          <a:p>
            <a:pPr algn="r"/>
            <a:endParaRPr lang="en-US" b="1" i="1" dirty="0"/>
          </a:p>
          <a:p>
            <a:pPr algn="r"/>
            <a:r>
              <a:rPr lang="en-US" b="1" i="1" dirty="0"/>
              <a:t>Survey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EEC21CA-7CE4-4C1A-AD2B-0067C98F4DC4}"/>
              </a:ext>
            </a:extLst>
          </p:cNvPr>
          <p:cNvSpPr txBox="1"/>
          <p:nvPr/>
        </p:nvSpPr>
        <p:spPr>
          <a:xfrm>
            <a:off x="8634034" y="3872677"/>
            <a:ext cx="3283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Although there was some variation by service, we observed minimal evidence that the patient-clinician relationship would be negatively impacted by de-implementation.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173FBE1-CCAF-4839-9811-9C872F40B43D}"/>
              </a:ext>
            </a:extLst>
          </p:cNvPr>
          <p:cNvSpPr txBox="1"/>
          <p:nvPr/>
        </p:nvSpPr>
        <p:spPr>
          <a:xfrm>
            <a:off x="1916156" y="5787537"/>
            <a:ext cx="66339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 Higher PDRQ-9 score = greater relationship integrity</a:t>
            </a:r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893C0FB-36C6-4B24-AF94-0B9C7F97D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533"/>
            <a:ext cx="10515600" cy="4351338"/>
          </a:xfrm>
        </p:spPr>
        <p:txBody>
          <a:bodyPr/>
          <a:lstStyle/>
          <a:p>
            <a:r>
              <a:rPr lang="en-US" sz="2400" b="1" dirty="0"/>
              <a:t>Several participants expressed that if their clinician withheld low-value care, it would increase their trust in them.</a:t>
            </a:r>
          </a:p>
          <a:p>
            <a:endParaRPr lang="en-US" sz="2400" b="1" dirty="0"/>
          </a:p>
          <a:p>
            <a:r>
              <a:rPr lang="en-US" sz="2400" b="1" dirty="0"/>
              <a:t>Other themes:</a:t>
            </a:r>
          </a:p>
          <a:p>
            <a:pPr lvl="1"/>
            <a:r>
              <a:rPr lang="en-US" sz="2000" b="1" dirty="0"/>
              <a:t>The majority of participants demonstrated incomplete understanding of the concept of low-value care. </a:t>
            </a:r>
          </a:p>
          <a:p>
            <a:pPr lvl="1"/>
            <a:endParaRPr lang="en-US" sz="600" b="1" dirty="0"/>
          </a:p>
          <a:p>
            <a:pPr lvl="1"/>
            <a:r>
              <a:rPr lang="en-US" sz="2000" b="1" dirty="0"/>
              <a:t>The low-value care topic consistently elicited memories of poor quality care and other negative experiences with healthcare.</a:t>
            </a:r>
          </a:p>
          <a:p>
            <a:pPr lvl="1"/>
            <a:endParaRPr lang="en-US" sz="600" b="1" dirty="0"/>
          </a:p>
          <a:p>
            <a:pPr lvl="1"/>
            <a:r>
              <a:rPr lang="en-US" sz="2000" b="1" dirty="0"/>
              <a:t>Participants repeatedly expressed their trust in their primary care clinician and the value they place in that relationship.</a:t>
            </a:r>
          </a:p>
        </p:txBody>
      </p:sp>
    </p:spTree>
    <p:extLst>
      <p:ext uri="{BB962C8B-B14F-4D97-AF65-F5344CB8AC3E}">
        <p14:creationId xmlns:p14="http://schemas.microsoft.com/office/powerpoint/2010/main" val="2725938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>
              <a:latin typeface="Avenir Next LT Pro" panose="020B0504020202020204" pitchFamily="34" charset="0"/>
            </a:endParaRPr>
          </a:p>
          <a:p>
            <a:endParaRPr lang="en-US" dirty="0">
              <a:latin typeface="Avenir Next LT Pro" panose="020B0504020202020204" pitchFamily="34" charset="0"/>
            </a:endParaRPr>
          </a:p>
          <a:p>
            <a:r>
              <a:rPr lang="en-US" dirty="0">
                <a:latin typeface="Avenir Next LT Pro" panose="020B0504020202020204" pitchFamily="34" charset="0"/>
              </a:rPr>
              <a:t>In the presence of a trusting, communicative patient-clinician relationship, patients stand ready to play a role in de-implementing low-value care.</a:t>
            </a:r>
          </a:p>
          <a:p>
            <a:endParaRPr lang="en-US" dirty="0">
              <a:latin typeface="Avenir Next LT Pro" panose="020B0504020202020204" pitchFamily="34" charset="0"/>
            </a:endParaRPr>
          </a:p>
          <a:p>
            <a:r>
              <a:rPr lang="en-US" dirty="0">
                <a:latin typeface="Avenir Next LT Pro" panose="020B0504020202020204" pitchFamily="34" charset="0"/>
              </a:rPr>
              <a:t>But it’s important to keep in mind that the concept is very difficult for many patients to understand and service-specific differences may exist.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Rockwell, M.S., Michaels, K.C. &amp; Epling, J.W. Does de-implementation of low-value care impact the patient-clinician relationship? A mixed methods study. </a:t>
            </a:r>
            <a:r>
              <a:rPr lang="en-US" i="1" dirty="0"/>
              <a:t>BMC Health Serv Res</a:t>
            </a:r>
            <a:r>
              <a:rPr lang="en-US" dirty="0"/>
              <a:t> </a:t>
            </a:r>
            <a:r>
              <a:rPr lang="en-US" b="1" dirty="0"/>
              <a:t>22, </a:t>
            </a:r>
            <a:r>
              <a:rPr lang="en-US" dirty="0"/>
              <a:t>37 (2022). </a:t>
            </a:r>
            <a:r>
              <a:rPr lang="en-US" dirty="0">
                <a:hlinkClick r:id="rId2"/>
              </a:rPr>
              <a:t>https://doi.org/10.1186/s12913-021-07345-9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457</Words>
  <Application>Microsoft Office PowerPoint</Application>
  <PresentationFormat>Custom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Does De-implementation of Low-Value Care Impact the Patient-Clinician Relationship? A Mixed Methods Study</vt:lpstr>
      <vt:lpstr>The Research Question</vt:lpstr>
      <vt:lpstr>Research Design and Method</vt:lpstr>
      <vt:lpstr>What the Research Found</vt:lpstr>
      <vt:lpstr>What the Research Found</vt:lpstr>
      <vt:lpstr>What this means for Clinical Practice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13</cp:revision>
  <dcterms:created xsi:type="dcterms:W3CDTF">2019-02-14T16:03:51Z</dcterms:created>
  <dcterms:modified xsi:type="dcterms:W3CDTF">2022-02-28T14:45:59Z</dcterms:modified>
</cp:coreProperties>
</file>