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21"/>
    <p:restoredTop sz="94629"/>
  </p:normalViewPr>
  <p:slideViewPr>
    <p:cSldViewPr snapToGrid="0" snapToObjects="1">
      <p:cViewPr varScale="1">
        <p:scale>
          <a:sx n="111" d="100"/>
          <a:sy n="111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rsheymed.net\files\f&amp;c%20medicine\Research\Moss\01%20Projects\2019%20-%20K22%20-%20Rurality,%20segregation,%20self-sampling\04%20Trial\NAPCRG\dat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011335539579281E-2"/>
          <c:y val="3.4236010803083444E-2"/>
          <c:w val="0.72970329795732047"/>
          <c:h val="0.83746818698398173"/>
        </c:manualLayout>
      </c:layout>
      <c:barChart>
        <c:barDir val="col"/>
        <c:grouping val="clustered"/>
        <c:varyColors val="0"/>
        <c:ser>
          <c:idx val="0"/>
          <c:order val="0"/>
          <c:tx>
            <c:v>Control group</c:v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'T2'!$M$6:$M$7</c:f>
              <c:strCache>
                <c:ptCount val="2"/>
                <c:pt idx="0">
                  <c:v>Colorectal</c:v>
                </c:pt>
                <c:pt idx="1">
                  <c:v>Cervical</c:v>
                </c:pt>
              </c:strCache>
            </c:strRef>
          </c:cat>
          <c:val>
            <c:numRef>
              <c:f>'T2'!$N$6:$N$7</c:f>
              <c:numCache>
                <c:formatCode>0%</c:formatCode>
                <c:ptCount val="2"/>
                <c:pt idx="0">
                  <c:v>0.12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D8-4DF7-8E13-262807545798}"/>
            </c:ext>
          </c:extLst>
        </c:ser>
        <c:ser>
          <c:idx val="1"/>
          <c:order val="1"/>
          <c:tx>
            <c:v>Intervention group</c:v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'T2'!$M$6:$M$7</c:f>
              <c:strCache>
                <c:ptCount val="2"/>
                <c:pt idx="0">
                  <c:v>Colorectal</c:v>
                </c:pt>
                <c:pt idx="1">
                  <c:v>Cervical</c:v>
                </c:pt>
              </c:strCache>
            </c:strRef>
          </c:cat>
          <c:val>
            <c:numRef>
              <c:f>'T2'!$O$6:$O$7</c:f>
              <c:numCache>
                <c:formatCode>0%</c:formatCode>
                <c:ptCount val="2"/>
                <c:pt idx="0">
                  <c:v>0.75</c:v>
                </c:pt>
                <c:pt idx="1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D8-4DF7-8E13-262807545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9811688"/>
        <c:axId val="639812344"/>
      </c:barChart>
      <c:catAx>
        <c:axId val="639811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812344"/>
        <c:crosses val="autoZero"/>
        <c:auto val="1"/>
        <c:lblAlgn val="ctr"/>
        <c:lblOffset val="100"/>
        <c:noMultiLvlLbl val="0"/>
      </c:catAx>
      <c:valAx>
        <c:axId val="639812344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Screening by 10-week follow-up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811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0.52415</cdr:x>
      <cdr:y>0.0198</cdr:y>
    </cdr:from>
    <cdr:to>
      <cdr:x>0.71135</cdr:x>
      <cdr:y>0.30607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FB8EB81-0601-48C9-B1EA-C8887205512F}"/>
            </a:ext>
          </a:extLst>
        </cdr:cNvPr>
        <cdr:cNvSpPr txBox="1"/>
      </cdr:nvSpPr>
      <cdr:spPr>
        <a:xfrm xmlns:a="http://schemas.openxmlformats.org/drawingml/2006/main">
          <a:off x="5511800" y="90516"/>
          <a:ext cx="1968500" cy="1308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600" dirty="0"/>
        </a:p>
      </cdr:txBody>
    </cdr:sp>
  </cdr:relSizeAnchor>
  <cdr:relSizeAnchor xmlns:cdr="http://schemas.openxmlformats.org/drawingml/2006/chartDrawing">
    <cdr:from>
      <cdr:x>0.12319</cdr:x>
      <cdr:y>0.0198</cdr:y>
    </cdr:from>
    <cdr:to>
      <cdr:x>0.33454</cdr:x>
      <cdr:y>0.30607</cdr:y>
    </cdr:to>
    <cdr:sp macro="" textlink="">
      <cdr:nvSpPr>
        <cdr:cNvPr id="5" name="TextBox 2">
          <a:extLst xmlns:a="http://schemas.openxmlformats.org/drawingml/2006/main">
            <a:ext uri="{FF2B5EF4-FFF2-40B4-BE49-F238E27FC236}">
              <a16:creationId xmlns:a16="http://schemas.microsoft.com/office/drawing/2014/main" id="{C1D2D069-E9EE-428A-92D5-975ABFA9E32E}"/>
            </a:ext>
          </a:extLst>
        </cdr:cNvPr>
        <cdr:cNvSpPr txBox="1"/>
      </cdr:nvSpPr>
      <cdr:spPr>
        <a:xfrm xmlns:a="http://schemas.openxmlformats.org/drawingml/2006/main">
          <a:off x="1295399" y="90516"/>
          <a:ext cx="2222501" cy="1308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633"/>
            <a:ext cx="10515600" cy="658368"/>
          </a:xfrm>
        </p:spPr>
        <p:txBody>
          <a:bodyPr/>
          <a:lstStyle/>
          <a:p>
            <a:pPr algn="ctr"/>
            <a:r>
              <a:rPr lang="en-US" dirty="0"/>
              <a:t>Self-sampling tools for cancer screening </a:t>
            </a:r>
            <a:br>
              <a:rPr lang="en-US" dirty="0"/>
            </a:br>
            <a:r>
              <a:rPr lang="en-US" dirty="0"/>
              <a:t>in primary care: </a:t>
            </a:r>
            <a:br>
              <a:rPr lang="en-US" dirty="0"/>
            </a:br>
            <a:r>
              <a:rPr lang="en-US" dirty="0"/>
              <a:t>Evidence from a randomized trial </a:t>
            </a:r>
            <a:br>
              <a:rPr lang="en-US" dirty="0"/>
            </a:br>
            <a:r>
              <a:rPr lang="en-US" dirty="0"/>
              <a:t>with underserved patients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93169"/>
            <a:ext cx="10515600" cy="82905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Jennifer Moss, PhD*; Paul Reiter, PhD; Lisa Klesges, PhD; </a:t>
            </a:r>
            <a:br>
              <a:rPr lang="en-US" dirty="0"/>
            </a:br>
            <a:r>
              <a:rPr lang="en-US" dirty="0"/>
              <a:t>Tracy Onega, PhD; Mack Ruffin, MD, MPH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E3F11C-1137-3E4C-A8A5-836A9F711D1C}"/>
              </a:ext>
            </a:extLst>
          </p:cNvPr>
          <p:cNvSpPr txBox="1"/>
          <p:nvPr/>
        </p:nvSpPr>
        <p:spPr>
          <a:xfrm>
            <a:off x="2157984" y="4904976"/>
            <a:ext cx="8241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B3555"/>
                </a:solidFill>
              </a:rPr>
              <a:t>*Penn State College of Medicine</a:t>
            </a:r>
          </a:p>
          <a:p>
            <a:pPr algn="ctr"/>
            <a:r>
              <a:rPr lang="en-US" dirty="0">
                <a:solidFill>
                  <a:srgbClr val="1B3555"/>
                </a:solidFill>
              </a:rPr>
              <a:t>Funding: K22 CA225705; PI: Moss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What is the impact of an intervention delivering self-sampling cancer screening tools among underserved, unscreened patients in primary care?</a:t>
            </a:r>
          </a:p>
          <a:p>
            <a:pPr lvl="1"/>
            <a:r>
              <a:rPr lang="en-US" dirty="0"/>
              <a:t>Cancer screenings:</a:t>
            </a:r>
          </a:p>
          <a:p>
            <a:pPr lvl="2"/>
            <a:r>
              <a:rPr lang="en-US" dirty="0"/>
              <a:t>Cervical cancer (Self-sampled HPV DNA test)</a:t>
            </a:r>
          </a:p>
          <a:p>
            <a:pPr lvl="2"/>
            <a:r>
              <a:rPr lang="en-US" dirty="0"/>
              <a:t>Colorectal cancer (Self-sampled FIT)</a:t>
            </a:r>
          </a:p>
          <a:p>
            <a:pPr lvl="1"/>
            <a:r>
              <a:rPr lang="en-US" dirty="0"/>
              <a:t>Outcomes:</a:t>
            </a:r>
          </a:p>
          <a:p>
            <a:pPr lvl="2"/>
            <a:r>
              <a:rPr lang="en-US" dirty="0"/>
              <a:t>Preliminary effectiveness</a:t>
            </a:r>
          </a:p>
          <a:p>
            <a:pPr lvl="2"/>
            <a:r>
              <a:rPr lang="en-US" dirty="0"/>
              <a:t>Acceptability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b="1" dirty="0"/>
              <a:t>Setting:</a:t>
            </a:r>
            <a:r>
              <a:rPr lang="en-US" dirty="0"/>
              <a:t> 9 federally-qualified health centers (FQHCs) </a:t>
            </a:r>
          </a:p>
          <a:p>
            <a:r>
              <a:rPr lang="en-US" b="1" dirty="0"/>
              <a:t>Participants: </a:t>
            </a:r>
            <a:r>
              <a:rPr lang="en-US" dirty="0"/>
              <a:t>patients eligible but out-of-date for both CRC and cervical cancer screening</a:t>
            </a:r>
          </a:p>
          <a:p>
            <a:pPr lvl="1"/>
            <a:r>
              <a:rPr lang="en-US" dirty="0"/>
              <a:t>Female with intact cervix, ages 50-65</a:t>
            </a:r>
          </a:p>
          <a:p>
            <a:pPr lvl="1"/>
            <a:r>
              <a:rPr lang="en-US" dirty="0"/>
              <a:t>Average risk for CRC, cervical cancer</a:t>
            </a:r>
          </a:p>
          <a:p>
            <a:pPr lvl="1"/>
            <a:r>
              <a:rPr lang="en-US" dirty="0"/>
              <a:t>Living in rural, racially-segregated Pennsylvania county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1BBD917-AC73-4463-9B52-11551E8FB2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021093"/>
              </p:ext>
            </p:extLst>
          </p:nvPr>
        </p:nvGraphicFramePr>
        <p:xfrm>
          <a:off x="838200" y="1189038"/>
          <a:ext cx="10515600" cy="498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F8DDB07-EFD9-4DE0-AEE1-53F7B1593AA5}"/>
              </a:ext>
            </a:extLst>
          </p:cNvPr>
          <p:cNvSpPr txBox="1"/>
          <p:nvPr/>
        </p:nvSpPr>
        <p:spPr>
          <a:xfrm>
            <a:off x="2362200" y="1586710"/>
            <a:ext cx="2019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OR = 31.3 </a:t>
            </a:r>
          </a:p>
          <a:p>
            <a:pPr algn="ctr"/>
            <a:r>
              <a:rPr lang="en-US" sz="1600" dirty="0"/>
              <a:t>(95% CI=5.2-289.3)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F38ABE-8BA8-48A6-BDE5-24E91A7B78C8}"/>
              </a:ext>
            </a:extLst>
          </p:cNvPr>
          <p:cNvSpPr txBox="1"/>
          <p:nvPr/>
        </p:nvSpPr>
        <p:spPr>
          <a:xfrm>
            <a:off x="6273800" y="1586710"/>
            <a:ext cx="20193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OR = 72.0 </a:t>
            </a:r>
          </a:p>
          <a:p>
            <a:pPr algn="ctr"/>
            <a:r>
              <a:rPr lang="en-US" sz="1600" dirty="0"/>
              <a:t>(95% CI=9.2-1141.4)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categoryEl"/>
        </p:bldSub>
      </p:bldGraphic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r>
              <a:rPr lang="en-US" dirty="0"/>
              <a:t>Self-sampling tools are </a:t>
            </a:r>
            <a:r>
              <a:rPr lang="en-US" b="1" i="1" dirty="0"/>
              <a:t>effective</a:t>
            </a:r>
            <a:r>
              <a:rPr lang="en-US" dirty="0"/>
              <a:t> and </a:t>
            </a:r>
            <a:r>
              <a:rPr lang="en-US" b="1" i="1" dirty="0"/>
              <a:t>acceptable</a:t>
            </a:r>
            <a:r>
              <a:rPr lang="en-US" dirty="0"/>
              <a:t> for increasing screening for CRC and cervical cancer among unscreened, underserved patients in the primary care setting</a:t>
            </a:r>
            <a:br>
              <a:rPr lang="en-US" dirty="0"/>
            </a:br>
            <a:endParaRPr lang="en-US" dirty="0"/>
          </a:p>
          <a:p>
            <a:r>
              <a:rPr lang="en-US" b="1" i="1" dirty="0"/>
              <a:t>Abnormal screening results </a:t>
            </a:r>
            <a:r>
              <a:rPr lang="en-US" dirty="0"/>
              <a:t>were common, suggesting need for linkages to follow-up services and care</a:t>
            </a:r>
            <a:br>
              <a:rPr lang="en-US" dirty="0"/>
            </a:br>
            <a:endParaRPr lang="en-US" dirty="0"/>
          </a:p>
          <a:p>
            <a:r>
              <a:rPr lang="en-US" dirty="0"/>
              <a:t>Long-term, self-sampling tools could increase screening and </a:t>
            </a:r>
            <a:r>
              <a:rPr lang="en-US" b="1" i="1" dirty="0"/>
              <a:t>reduce cancer disparities </a:t>
            </a:r>
            <a:r>
              <a:rPr lang="en-US" dirty="0"/>
              <a:t>in the 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Optional: Add citation if work is published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1"/>
            <a:ext cx="10515600" cy="36819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Moss JL, Entenman J, Stoltzfus K, Liao J, Onega T, Reiter PL, Klesges LM, Garrow G, Ruffin MT. (</a:t>
            </a:r>
            <a:r>
              <a:rPr lang="en-US" i="1"/>
              <a:t>in preparation</a:t>
            </a:r>
            <a:r>
              <a:rPr lang="en-US"/>
              <a:t>). Self-sampling </a:t>
            </a:r>
            <a:r>
              <a:rPr lang="en-US" dirty="0"/>
              <a:t>tools to increase cancer screening behaviors among underserved patients: Results from a pilot randomized controlled trial.</a:t>
            </a:r>
          </a:p>
        </p:txBody>
      </p:sp>
    </p:spTree>
    <p:extLst>
      <p:ext uri="{BB962C8B-B14F-4D97-AF65-F5344CB8AC3E}">
        <p14:creationId xmlns:p14="http://schemas.microsoft.com/office/powerpoint/2010/main" val="83450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301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Office Theme</vt:lpstr>
      <vt:lpstr>Self-sampling tools for cancer screening  in primary care:  Evidence from a randomized trial  with underserved patients </vt:lpstr>
      <vt:lpstr>The Research Question</vt:lpstr>
      <vt:lpstr>Research Design and Method</vt:lpstr>
      <vt:lpstr>What the Research Found</vt:lpstr>
      <vt:lpstr>What this means for Clinical Practice</vt:lpstr>
      <vt:lpstr>Optional: Add citation if work is published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Moss, Jennifer</cp:lastModifiedBy>
  <cp:revision>3</cp:revision>
  <dcterms:created xsi:type="dcterms:W3CDTF">2019-02-14T16:03:51Z</dcterms:created>
  <dcterms:modified xsi:type="dcterms:W3CDTF">2022-12-06T20:27:19Z</dcterms:modified>
</cp:coreProperties>
</file>