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8" r:id="rId2"/>
    <p:sldId id="264" r:id="rId3"/>
    <p:sldId id="263" r:id="rId4"/>
    <p:sldId id="261" r:id="rId5"/>
    <p:sldId id="262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B3555"/>
    <a:srgbClr val="4179BD"/>
    <a:srgbClr val="FBC5B5"/>
    <a:srgbClr val="EEA1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302"/>
    <p:restoredTop sz="94629"/>
  </p:normalViewPr>
  <p:slideViewPr>
    <p:cSldViewPr snapToGrid="0" snapToObjects="1">
      <p:cViewPr varScale="1">
        <p:scale>
          <a:sx n="81" d="100"/>
          <a:sy n="81" d="100"/>
        </p:scale>
        <p:origin x="208" y="9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>
            <a:extLst>
              <a:ext uri="{FF2B5EF4-FFF2-40B4-BE49-F238E27FC236}">
                <a16:creationId xmlns:a16="http://schemas.microsoft.com/office/drawing/2014/main" id="{35943925-C973-3142-89C9-7FBD23CD641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11575"/>
            <a:ext cx="12187160" cy="68561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57786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le &amp; Autho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4F68EECA-6274-CA45-88F4-44C254ABAF2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661" y="11575"/>
            <a:ext cx="12189339" cy="685614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523E62CC-5B40-6940-9DAC-87BD536F1B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>
                <a:solidFill>
                  <a:srgbClr val="4179BD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6ABF835-5CAD-1A43-9956-51DF8240D8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rgbClr val="EEA12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110931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8EB2AD6A-8823-C247-99B6-AE2CEBD45B7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8914" y="11575"/>
            <a:ext cx="12189339" cy="685614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FE42C82D-6602-C34E-A05E-82E313AA93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4179BD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C8B36B-561E-D247-B052-4329EFAE6C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1B3555"/>
                </a:solidFill>
              </a:defRPr>
            </a:lvl1pPr>
            <a:lvl2pPr>
              <a:defRPr>
                <a:solidFill>
                  <a:srgbClr val="EEA121"/>
                </a:solidFill>
              </a:defRPr>
            </a:lvl2pPr>
            <a:lvl3pPr>
              <a:defRPr>
                <a:solidFill>
                  <a:srgbClr val="FBC5B5"/>
                </a:solidFill>
              </a:defRPr>
            </a:lvl3pPr>
            <a:lvl4pPr>
              <a:defRPr>
                <a:solidFill>
                  <a:srgbClr val="4179BD"/>
                </a:solidFill>
              </a:defRPr>
            </a:lvl4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5292405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>
            <a:extLst>
              <a:ext uri="{FF2B5EF4-FFF2-40B4-BE49-F238E27FC236}">
                <a16:creationId xmlns:a16="http://schemas.microsoft.com/office/drawing/2014/main" id="{35943925-C973-3142-89C9-7FBD23CD641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661" y="11575"/>
            <a:ext cx="12189339" cy="68561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80570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428155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0" r:id="rId3"/>
    <p:sldLayoutId id="2147483660" r:id="rId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E98E8A-B3E6-294D-9514-5C6EEE417E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65633"/>
            <a:ext cx="10515600" cy="658368"/>
          </a:xfrm>
        </p:spPr>
        <p:txBody>
          <a:bodyPr/>
          <a:lstStyle/>
          <a:p>
            <a:pPr algn="ctr"/>
            <a:r>
              <a:rPr lang="en-US" dirty="0"/>
              <a:t>Management of pigmented lesions in primary care: effects of electrical impedance spectroscopy use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6F2B13-E236-6F49-A2E7-6713D570B2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147426"/>
            <a:ext cx="10515600" cy="829056"/>
          </a:xfrm>
        </p:spPr>
        <p:txBody>
          <a:bodyPr/>
          <a:lstStyle/>
          <a:p>
            <a:pPr marL="0" indent="0" algn="ctr">
              <a:lnSpc>
                <a:spcPct val="100000"/>
              </a:lnSpc>
              <a:spcBef>
                <a:spcPts val="585"/>
              </a:spcBef>
              <a:buNone/>
            </a:pPr>
            <a:r>
              <a:rPr lang="en-US" sz="2800" spc="10" dirty="0">
                <a:solidFill>
                  <a:schemeClr val="tx1"/>
                </a:solidFill>
                <a:latin typeface="+mj-lt"/>
                <a:cs typeface="Arial"/>
              </a:rPr>
              <a:t>Shayan Owji, BS</a:t>
            </a:r>
            <a:r>
              <a:rPr lang="en-US" sz="2800" spc="10" baseline="30000" dirty="0">
                <a:solidFill>
                  <a:schemeClr val="tx1"/>
                </a:solidFill>
                <a:latin typeface="+mj-lt"/>
                <a:cs typeface="Arial"/>
              </a:rPr>
              <a:t>1</a:t>
            </a:r>
            <a:r>
              <a:rPr lang="en-US" sz="2800" spc="10" dirty="0">
                <a:solidFill>
                  <a:schemeClr val="tx1"/>
                </a:solidFill>
                <a:latin typeface="+mj-lt"/>
                <a:cs typeface="Arial"/>
              </a:rPr>
              <a:t>, </a:t>
            </a:r>
            <a:r>
              <a:rPr lang="en-US" spc="10" dirty="0">
                <a:solidFill>
                  <a:schemeClr val="tx1"/>
                </a:solidFill>
                <a:latin typeface="+mj-lt"/>
                <a:cs typeface="Arial"/>
              </a:rPr>
              <a:t>Joseph</a:t>
            </a:r>
            <a:r>
              <a:rPr lang="en-US" sz="2800" spc="10" dirty="0">
                <a:solidFill>
                  <a:schemeClr val="tx1"/>
                </a:solidFill>
                <a:latin typeface="+mj-lt"/>
                <a:cs typeface="Arial"/>
              </a:rPr>
              <a:t> Han, BS</a:t>
            </a:r>
            <a:r>
              <a:rPr lang="en-US" sz="2800" spc="10" baseline="30000" dirty="0">
                <a:solidFill>
                  <a:schemeClr val="tx1"/>
                </a:solidFill>
                <a:latin typeface="+mj-lt"/>
                <a:cs typeface="Arial"/>
              </a:rPr>
              <a:t>1</a:t>
            </a:r>
            <a:r>
              <a:rPr lang="en-US" sz="2800" spc="10" dirty="0">
                <a:solidFill>
                  <a:schemeClr val="tx1"/>
                </a:solidFill>
                <a:latin typeface="+mj-lt"/>
                <a:cs typeface="Arial"/>
              </a:rPr>
              <a:t>, Margaret </a:t>
            </a:r>
            <a:r>
              <a:rPr lang="en-US" sz="2800" spc="10" dirty="0" err="1">
                <a:solidFill>
                  <a:schemeClr val="tx1"/>
                </a:solidFill>
                <a:latin typeface="+mj-lt"/>
                <a:cs typeface="Arial"/>
              </a:rPr>
              <a:t>Glausser</a:t>
            </a:r>
            <a:r>
              <a:rPr lang="en-US" sz="2800" spc="10" dirty="0">
                <a:solidFill>
                  <a:schemeClr val="tx1"/>
                </a:solidFill>
                <a:latin typeface="+mj-lt"/>
                <a:cs typeface="Arial"/>
              </a:rPr>
              <a:t>, MD</a:t>
            </a:r>
            <a:r>
              <a:rPr lang="en-US" sz="2800" spc="10" baseline="30000" dirty="0">
                <a:solidFill>
                  <a:schemeClr val="tx1"/>
                </a:solidFill>
                <a:latin typeface="+mj-lt"/>
                <a:cs typeface="Arial"/>
              </a:rPr>
              <a:t>2</a:t>
            </a:r>
            <a:r>
              <a:rPr lang="en-US" sz="2800" spc="10" dirty="0">
                <a:solidFill>
                  <a:schemeClr val="tx1"/>
                </a:solidFill>
                <a:latin typeface="+mj-lt"/>
                <a:cs typeface="Arial"/>
              </a:rPr>
              <a:t>, Daniel Napolitano, MD, AAHIVS</a:t>
            </a:r>
            <a:r>
              <a:rPr lang="en-US" sz="2800" spc="10" baseline="30000" dirty="0">
                <a:solidFill>
                  <a:schemeClr val="tx1"/>
                </a:solidFill>
                <a:latin typeface="+mj-lt"/>
                <a:cs typeface="Arial"/>
              </a:rPr>
              <a:t>3</a:t>
            </a:r>
            <a:r>
              <a:rPr lang="en-US" sz="2800" spc="10" dirty="0">
                <a:solidFill>
                  <a:schemeClr val="tx1"/>
                </a:solidFill>
                <a:latin typeface="+mj-lt"/>
                <a:cs typeface="Arial"/>
              </a:rPr>
              <a:t>, Jonathan Ungar, MD</a:t>
            </a:r>
            <a:r>
              <a:rPr lang="en-US" sz="2800" spc="10" baseline="30000" dirty="0">
                <a:solidFill>
                  <a:schemeClr val="tx1"/>
                </a:solidFill>
                <a:latin typeface="+mj-lt"/>
                <a:cs typeface="Arial"/>
              </a:rPr>
              <a:t>1</a:t>
            </a:r>
            <a:endParaRPr lang="en-US" sz="2800" baseline="30000" dirty="0">
              <a:solidFill>
                <a:schemeClr val="tx1"/>
              </a:solidFill>
              <a:latin typeface="+mj-lt"/>
              <a:cs typeface="Arial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8E3F11C-1137-3E4C-A8A5-836A9F711D1C}"/>
              </a:ext>
            </a:extLst>
          </p:cNvPr>
          <p:cNvSpPr txBox="1"/>
          <p:nvPr/>
        </p:nvSpPr>
        <p:spPr>
          <a:xfrm>
            <a:off x="2252577" y="4599955"/>
            <a:ext cx="824179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600" baseline="30000" dirty="0">
                <a:effectLst/>
                <a:ea typeface="Times New Roman" panose="02020603050405020304" pitchFamily="18" charset="0"/>
              </a:rPr>
              <a:t>1</a:t>
            </a:r>
            <a:r>
              <a:rPr lang="en-US" sz="1600" dirty="0">
                <a:effectLst/>
                <a:ea typeface="Times New Roman" panose="02020603050405020304" pitchFamily="18" charset="0"/>
              </a:rPr>
              <a:t>Department of Dermatology, Icahn School of Medicine at Mount Sinai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600" baseline="30000" dirty="0">
                <a:ea typeface="Times New Roman" panose="02020603050405020304" pitchFamily="18" charset="0"/>
              </a:rPr>
              <a:t>2</a:t>
            </a:r>
            <a:r>
              <a:rPr lang="en-US" sz="1600" dirty="0">
                <a:effectLst/>
                <a:ea typeface="Times New Roman" panose="02020603050405020304" pitchFamily="18" charset="0"/>
              </a:rPr>
              <a:t>The Institute for Family Health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600" baseline="30000" dirty="0">
                <a:ea typeface="Times New Roman" panose="02020603050405020304" pitchFamily="18" charset="0"/>
              </a:rPr>
              <a:t>3</a:t>
            </a:r>
            <a:r>
              <a:rPr lang="en-US" sz="1600" dirty="0">
                <a:effectLst/>
                <a:ea typeface="Times New Roman" panose="02020603050405020304" pitchFamily="18" charset="0"/>
              </a:rPr>
              <a:t>Community Healthcare Network</a:t>
            </a:r>
          </a:p>
        </p:txBody>
      </p:sp>
    </p:spTree>
    <p:extLst>
      <p:ext uri="{BB962C8B-B14F-4D97-AF65-F5344CB8AC3E}">
        <p14:creationId xmlns:p14="http://schemas.microsoft.com/office/powerpoint/2010/main" val="23325147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E98E8A-B3E6-294D-9514-5C6EEE417E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32155"/>
          </a:xfrm>
        </p:spPr>
        <p:txBody>
          <a:bodyPr/>
          <a:lstStyle/>
          <a:p>
            <a:r>
              <a:rPr lang="en-US" dirty="0"/>
              <a:t>The Research Question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6F2B13-E236-6F49-A2E7-6713D570B2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97280"/>
            <a:ext cx="10515600" cy="5079683"/>
          </a:xfrm>
        </p:spPr>
        <p:txBody>
          <a:bodyPr/>
          <a:lstStyle/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3600" dirty="0"/>
              <a:t>What effect does electrical impedance spectroscopy (EIS) use have on primary care providers’ management decisions for pigmented skin lesions?</a:t>
            </a:r>
          </a:p>
        </p:txBody>
      </p:sp>
    </p:spTree>
    <p:extLst>
      <p:ext uri="{BB962C8B-B14F-4D97-AF65-F5344CB8AC3E}">
        <p14:creationId xmlns:p14="http://schemas.microsoft.com/office/powerpoint/2010/main" val="5050719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FF7C9D-3B7F-6D44-8591-C9B28E2F8E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68731"/>
          </a:xfrm>
        </p:spPr>
        <p:txBody>
          <a:bodyPr/>
          <a:lstStyle/>
          <a:p>
            <a:r>
              <a:rPr lang="en-US" dirty="0"/>
              <a:t>Research Design </a:t>
            </a:r>
            <a:r>
              <a:rPr lang="en-US"/>
              <a:t>and Method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4FF268-F2F5-6646-817C-59147D779B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33856"/>
            <a:ext cx="10515600" cy="5043107"/>
          </a:xfrm>
        </p:spPr>
        <p:txBody>
          <a:bodyPr/>
          <a:lstStyle/>
          <a:p>
            <a:r>
              <a:rPr lang="en-US" dirty="0">
                <a:effectLst/>
                <a:ea typeface="Times New Roman" panose="02020603050405020304" pitchFamily="18" charset="0"/>
              </a:rPr>
              <a:t>Online survey elicited biopsy/referral decisions for 12 melanocytic lesions (incl. melanomas, severely dysplastic nevi, mild-moderate dysplastic nevi) from primary care physicians and nurse practitioners</a:t>
            </a:r>
            <a:endParaRPr lang="en-US" dirty="0">
              <a:ea typeface="Times New Roman" panose="02020603050405020304" pitchFamily="18" charset="0"/>
            </a:endParaRPr>
          </a:p>
          <a:p>
            <a:r>
              <a:rPr lang="en-US" dirty="0">
                <a:ea typeface="Times New Roman" panose="02020603050405020304" pitchFamily="18" charset="0"/>
              </a:rPr>
              <a:t>Lesions first presented as </a:t>
            </a:r>
            <a:r>
              <a:rPr lang="en-US" i="1" u="sng" dirty="0">
                <a:ea typeface="Times New Roman" panose="02020603050405020304" pitchFamily="18" charset="0"/>
              </a:rPr>
              <a:t>clinical image</a:t>
            </a:r>
            <a:r>
              <a:rPr lang="en-US" dirty="0">
                <a:ea typeface="Times New Roman" panose="02020603050405020304" pitchFamily="18" charset="0"/>
              </a:rPr>
              <a:t> (with biopsy/referral selection) and again as </a:t>
            </a:r>
            <a:r>
              <a:rPr lang="en-US" i="1" u="sng" dirty="0">
                <a:ea typeface="Times New Roman" panose="02020603050405020304" pitchFamily="18" charset="0"/>
              </a:rPr>
              <a:t>clinical image + EIS score</a:t>
            </a:r>
            <a:r>
              <a:rPr lang="en-US" dirty="0">
                <a:ea typeface="Times New Roman" panose="02020603050405020304" pitchFamily="18" charset="0"/>
              </a:rPr>
              <a:t> (with biopsy/referral selection)</a:t>
            </a:r>
          </a:p>
          <a:p>
            <a:r>
              <a:rPr lang="en-US" dirty="0">
                <a:ea typeface="Times New Roman" panose="02020603050405020304" pitchFamily="18" charset="0"/>
              </a:rPr>
              <a:t>Sensitivity/specificity of biopsy/referral decisions for melanoma &amp; severely dysplastic nevi were compared for visual examination alone vs. concurrent visual + EIS evaluation</a:t>
            </a:r>
          </a:p>
        </p:txBody>
      </p:sp>
    </p:spTree>
    <p:extLst>
      <p:ext uri="{BB962C8B-B14F-4D97-AF65-F5344CB8AC3E}">
        <p14:creationId xmlns:p14="http://schemas.microsoft.com/office/powerpoint/2010/main" val="38010823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A39C00-1A11-484D-862A-18589269F9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23595"/>
          </a:xfrm>
        </p:spPr>
        <p:txBody>
          <a:bodyPr/>
          <a:lstStyle/>
          <a:p>
            <a:r>
              <a:rPr lang="en-US" dirty="0"/>
              <a:t>What the Research Found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9E1B1B-A931-4D44-8BC6-4FD2A1E708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88720"/>
            <a:ext cx="10515600" cy="4988243"/>
          </a:xfrm>
        </p:spPr>
        <p:txBody>
          <a:bodyPr/>
          <a:lstStyle/>
          <a:p>
            <a:r>
              <a:rPr lang="en-US" sz="1600" dirty="0"/>
              <a:t>1354 clinical decisions made in total by 61 participants (44 physicians, 17 NPs)</a:t>
            </a:r>
          </a:p>
          <a:p>
            <a:pPr lvl="1"/>
            <a:r>
              <a:rPr lang="en-US" sz="1600" dirty="0">
                <a:solidFill>
                  <a:schemeClr val="tx1"/>
                </a:solidFill>
              </a:rPr>
              <a:t>Overall </a:t>
            </a:r>
            <a:r>
              <a:rPr lang="en-US" sz="1600" b="1" dirty="0">
                <a:solidFill>
                  <a:srgbClr val="FF0000"/>
                </a:solidFill>
              </a:rPr>
              <a:t>sensitivity</a:t>
            </a:r>
            <a:r>
              <a:rPr lang="en-US" sz="1600" dirty="0">
                <a:solidFill>
                  <a:schemeClr val="tx1"/>
                </a:solidFill>
              </a:rPr>
              <a:t>: Visual inspection + EIS &gt; visual inspection (90% vs. 69%; P &lt; 0.001)</a:t>
            </a:r>
          </a:p>
          <a:p>
            <a:pPr lvl="1"/>
            <a:r>
              <a:rPr lang="en-US" sz="1600" dirty="0">
                <a:solidFill>
                  <a:schemeClr val="tx1"/>
                </a:solidFill>
              </a:rPr>
              <a:t>Overall </a:t>
            </a:r>
            <a:r>
              <a:rPr lang="en-US" sz="1600" b="1" dirty="0">
                <a:solidFill>
                  <a:srgbClr val="FF0000"/>
                </a:solidFill>
              </a:rPr>
              <a:t>specificity</a:t>
            </a:r>
            <a:r>
              <a:rPr lang="en-US" sz="1600" dirty="0">
                <a:solidFill>
                  <a:schemeClr val="tx1"/>
                </a:solidFill>
              </a:rPr>
              <a:t>: Visual inspection + EIS &gt; visual evaluation (73% vs. 44%; P &lt; 0.001)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CE6E184D-5A12-B734-09F9-02877BE574E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3445528"/>
              </p:ext>
            </p:extLst>
          </p:nvPr>
        </p:nvGraphicFramePr>
        <p:xfrm>
          <a:off x="923457" y="2122073"/>
          <a:ext cx="10345085" cy="389156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07594">
                  <a:extLst>
                    <a:ext uri="{9D8B030D-6E8A-4147-A177-3AD203B41FA5}">
                      <a16:colId xmlns:a16="http://schemas.microsoft.com/office/drawing/2014/main" val="12763042"/>
                    </a:ext>
                  </a:extLst>
                </a:gridCol>
                <a:gridCol w="618578">
                  <a:extLst>
                    <a:ext uri="{9D8B030D-6E8A-4147-A177-3AD203B41FA5}">
                      <a16:colId xmlns:a16="http://schemas.microsoft.com/office/drawing/2014/main" val="2969316876"/>
                    </a:ext>
                  </a:extLst>
                </a:gridCol>
                <a:gridCol w="521708">
                  <a:extLst>
                    <a:ext uri="{9D8B030D-6E8A-4147-A177-3AD203B41FA5}">
                      <a16:colId xmlns:a16="http://schemas.microsoft.com/office/drawing/2014/main" val="2211603359"/>
                    </a:ext>
                  </a:extLst>
                </a:gridCol>
                <a:gridCol w="737554">
                  <a:extLst>
                    <a:ext uri="{9D8B030D-6E8A-4147-A177-3AD203B41FA5}">
                      <a16:colId xmlns:a16="http://schemas.microsoft.com/office/drawing/2014/main" val="1853507054"/>
                    </a:ext>
                  </a:extLst>
                </a:gridCol>
                <a:gridCol w="623423">
                  <a:extLst>
                    <a:ext uri="{9D8B030D-6E8A-4147-A177-3AD203B41FA5}">
                      <a16:colId xmlns:a16="http://schemas.microsoft.com/office/drawing/2014/main" val="1553963092"/>
                    </a:ext>
                  </a:extLst>
                </a:gridCol>
                <a:gridCol w="624033">
                  <a:extLst>
                    <a:ext uri="{9D8B030D-6E8A-4147-A177-3AD203B41FA5}">
                      <a16:colId xmlns:a16="http://schemas.microsoft.com/office/drawing/2014/main" val="219579719"/>
                    </a:ext>
                  </a:extLst>
                </a:gridCol>
                <a:gridCol w="693682">
                  <a:extLst>
                    <a:ext uri="{9D8B030D-6E8A-4147-A177-3AD203B41FA5}">
                      <a16:colId xmlns:a16="http://schemas.microsoft.com/office/drawing/2014/main" val="3403201285"/>
                    </a:ext>
                  </a:extLst>
                </a:gridCol>
                <a:gridCol w="567559">
                  <a:extLst>
                    <a:ext uri="{9D8B030D-6E8A-4147-A177-3AD203B41FA5}">
                      <a16:colId xmlns:a16="http://schemas.microsoft.com/office/drawing/2014/main" val="1861079839"/>
                    </a:ext>
                  </a:extLst>
                </a:gridCol>
                <a:gridCol w="551793">
                  <a:extLst>
                    <a:ext uri="{9D8B030D-6E8A-4147-A177-3AD203B41FA5}">
                      <a16:colId xmlns:a16="http://schemas.microsoft.com/office/drawing/2014/main" val="1104546411"/>
                    </a:ext>
                  </a:extLst>
                </a:gridCol>
                <a:gridCol w="677917">
                  <a:extLst>
                    <a:ext uri="{9D8B030D-6E8A-4147-A177-3AD203B41FA5}">
                      <a16:colId xmlns:a16="http://schemas.microsoft.com/office/drawing/2014/main" val="3724181747"/>
                    </a:ext>
                  </a:extLst>
                </a:gridCol>
                <a:gridCol w="614856">
                  <a:extLst>
                    <a:ext uri="{9D8B030D-6E8A-4147-A177-3AD203B41FA5}">
                      <a16:colId xmlns:a16="http://schemas.microsoft.com/office/drawing/2014/main" val="1153662141"/>
                    </a:ext>
                  </a:extLst>
                </a:gridCol>
                <a:gridCol w="599089">
                  <a:extLst>
                    <a:ext uri="{9D8B030D-6E8A-4147-A177-3AD203B41FA5}">
                      <a16:colId xmlns:a16="http://schemas.microsoft.com/office/drawing/2014/main" val="863448749"/>
                    </a:ext>
                  </a:extLst>
                </a:gridCol>
                <a:gridCol w="788276">
                  <a:extLst>
                    <a:ext uri="{9D8B030D-6E8A-4147-A177-3AD203B41FA5}">
                      <a16:colId xmlns:a16="http://schemas.microsoft.com/office/drawing/2014/main" val="861261448"/>
                    </a:ext>
                  </a:extLst>
                </a:gridCol>
                <a:gridCol w="762279">
                  <a:extLst>
                    <a:ext uri="{9D8B030D-6E8A-4147-A177-3AD203B41FA5}">
                      <a16:colId xmlns:a16="http://schemas.microsoft.com/office/drawing/2014/main" val="1999908834"/>
                    </a:ext>
                  </a:extLst>
                </a:gridCol>
                <a:gridCol w="756744">
                  <a:extLst>
                    <a:ext uri="{9D8B030D-6E8A-4147-A177-3AD203B41FA5}">
                      <a16:colId xmlns:a16="http://schemas.microsoft.com/office/drawing/2014/main" val="1450547487"/>
                    </a:ext>
                  </a:extLst>
                </a:gridCol>
              </a:tblGrid>
              <a:tr h="230147">
                <a:tc row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</a:rPr>
                        <a:t> </a:t>
                      </a:r>
                      <a:endParaRPr lang="en-US" sz="1200" b="1" dirty="0"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</a:rPr>
                        <a:t>Demographic</a:t>
                      </a:r>
                      <a:endParaRPr lang="en-US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Visual Inspection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Visual Inspection and EIS 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P-value,</a:t>
                      </a:r>
                      <a:endParaRPr lang="en-US" sz="1200" dirty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Sens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P-value, Spec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99199767"/>
                  </a:ext>
                </a:extLst>
              </a:tr>
              <a:tr h="53787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TP (n)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FN (n)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rgbClr val="FF0000"/>
                          </a:solidFill>
                          <a:effectLst/>
                        </a:rPr>
                        <a:t>Sens (%)</a:t>
                      </a:r>
                      <a:endParaRPr lang="en-US" sz="12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TN (n)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FP (n)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rgbClr val="FF0000"/>
                          </a:solidFill>
                          <a:effectLst/>
                        </a:rPr>
                        <a:t>Spec (%)</a:t>
                      </a:r>
                      <a:endParaRPr lang="en-US" sz="12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TP (n)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FN (n)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rgbClr val="FF0000"/>
                          </a:solidFill>
                          <a:effectLst/>
                        </a:rPr>
                        <a:t>Sens</a:t>
                      </a:r>
                      <a:r>
                        <a:rPr lang="en-US" sz="1100" b="1" baseline="30000" dirty="0">
                          <a:solidFill>
                            <a:srgbClr val="FF0000"/>
                          </a:solidFill>
                          <a:effectLst/>
                        </a:rPr>
                        <a:t> </a:t>
                      </a:r>
                      <a:r>
                        <a:rPr lang="en-US" sz="1100" b="1" dirty="0">
                          <a:solidFill>
                            <a:srgbClr val="FF0000"/>
                          </a:solidFill>
                          <a:effectLst/>
                        </a:rPr>
                        <a:t>(%)</a:t>
                      </a:r>
                      <a:endParaRPr lang="en-US" sz="12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TN (n)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FP (n)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rgbClr val="FF0000"/>
                          </a:solidFill>
                          <a:effectLst/>
                        </a:rPr>
                        <a:t>Spec (%)</a:t>
                      </a:r>
                      <a:endParaRPr lang="en-US" sz="12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P-value,</a:t>
                      </a:r>
                      <a:endParaRPr lang="en-US" sz="1200" dirty="0"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Sens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P-value, Spec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36852128"/>
                  </a:ext>
                </a:extLst>
              </a:tr>
              <a:tr h="430652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</a:rPr>
                        <a:t>Occupation</a:t>
                      </a:r>
                      <a:endParaRPr lang="en-US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en-US" sz="12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en-US" sz="1200" b="1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en-US" sz="12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en-US" sz="12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14493710"/>
                  </a:ext>
                </a:extLst>
              </a:tr>
              <a:tr h="33650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Physicians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147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50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rgbClr val="FF0000"/>
                          </a:solidFill>
                          <a:effectLst/>
                        </a:rPr>
                        <a:t>74.6</a:t>
                      </a:r>
                      <a:endParaRPr lang="en-US" sz="12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131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151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solidFill>
                            <a:srgbClr val="FF0000"/>
                          </a:solidFill>
                          <a:effectLst/>
                        </a:rPr>
                        <a:t>46.5</a:t>
                      </a:r>
                      <a:endParaRPr lang="en-US" sz="1200" b="1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181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16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solidFill>
                            <a:srgbClr val="FF0000"/>
                          </a:solidFill>
                          <a:effectLst/>
                        </a:rPr>
                        <a:t>91.9</a:t>
                      </a:r>
                      <a:endParaRPr lang="en-US" sz="1200" b="1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209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73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rgbClr val="FF0000"/>
                          </a:solidFill>
                          <a:effectLst/>
                        </a:rPr>
                        <a:t>74.1</a:t>
                      </a:r>
                      <a:endParaRPr lang="en-US" sz="12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&lt;.001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&lt;.001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21839039"/>
                  </a:ext>
                </a:extLst>
              </a:tr>
              <a:tr h="46029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Nurse practitioners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46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36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rgbClr val="FF0000"/>
                          </a:solidFill>
                          <a:effectLst/>
                        </a:rPr>
                        <a:t>56.1</a:t>
                      </a:r>
                      <a:endParaRPr lang="en-US" sz="12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44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72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rgbClr val="FF0000"/>
                          </a:solidFill>
                          <a:effectLst/>
                        </a:rPr>
                        <a:t>37.9</a:t>
                      </a:r>
                      <a:endParaRPr lang="en-US" sz="12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70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12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rgbClr val="FF0000"/>
                          </a:solidFill>
                          <a:effectLst/>
                        </a:rPr>
                        <a:t>85.4 </a:t>
                      </a:r>
                      <a:endParaRPr lang="en-US" sz="12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80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36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solidFill>
                            <a:srgbClr val="FF0000"/>
                          </a:solidFill>
                          <a:effectLst/>
                        </a:rPr>
                        <a:t>69.0 </a:t>
                      </a:r>
                      <a:endParaRPr lang="en-US" sz="1200" b="1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&lt;.001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&lt;.001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88496458"/>
                  </a:ext>
                </a:extLst>
              </a:tr>
              <a:tr h="46029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Years in practice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en-US" sz="12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en-US" sz="1200" b="1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en-US" sz="1200" b="1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en-US" sz="1200" b="1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3926632"/>
                  </a:ext>
                </a:extLst>
              </a:tr>
              <a:tr h="35568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0-5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64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33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rgbClr val="FF0000"/>
                          </a:solidFill>
                          <a:effectLst/>
                        </a:rPr>
                        <a:t>66.0</a:t>
                      </a:r>
                      <a:endParaRPr lang="en-US" sz="12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63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77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solidFill>
                            <a:srgbClr val="FF0000"/>
                          </a:solidFill>
                          <a:effectLst/>
                        </a:rPr>
                        <a:t>45.0</a:t>
                      </a:r>
                      <a:endParaRPr lang="en-US" sz="1200" b="1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89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8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solidFill>
                            <a:srgbClr val="FF0000"/>
                          </a:solidFill>
                          <a:effectLst/>
                        </a:rPr>
                        <a:t>91.8 </a:t>
                      </a:r>
                      <a:endParaRPr lang="en-US" sz="1200" b="1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102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38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rgbClr val="FF0000"/>
                          </a:solidFill>
                          <a:effectLst/>
                        </a:rPr>
                        <a:t>72.9 </a:t>
                      </a:r>
                      <a:endParaRPr lang="en-US" sz="12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&lt;.001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&lt;.001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06305794"/>
                  </a:ext>
                </a:extLst>
              </a:tr>
              <a:tr h="36875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6-14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82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40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rgbClr val="FF0000"/>
                          </a:solidFill>
                          <a:effectLst/>
                        </a:rPr>
                        <a:t>67.2</a:t>
                      </a:r>
                      <a:endParaRPr lang="en-US" sz="12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74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100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solidFill>
                            <a:srgbClr val="FF0000"/>
                          </a:solidFill>
                          <a:effectLst/>
                        </a:rPr>
                        <a:t>42.5</a:t>
                      </a:r>
                      <a:endParaRPr lang="en-US" sz="1200" b="1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106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16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solidFill>
                            <a:srgbClr val="FF0000"/>
                          </a:solidFill>
                          <a:effectLst/>
                        </a:rPr>
                        <a:t>86.9 </a:t>
                      </a:r>
                      <a:endParaRPr lang="en-US" sz="1200" b="1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123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51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solidFill>
                            <a:srgbClr val="FF0000"/>
                          </a:solidFill>
                          <a:effectLst/>
                        </a:rPr>
                        <a:t>70.7 </a:t>
                      </a:r>
                      <a:endParaRPr lang="en-US" sz="1200" b="1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&lt;.001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&lt;.001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9040983"/>
                  </a:ext>
                </a:extLst>
              </a:tr>
              <a:tr h="35568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15+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48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12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rgbClr val="FF0000"/>
                          </a:solidFill>
                          <a:effectLst/>
                        </a:rPr>
                        <a:t>80.0</a:t>
                      </a:r>
                      <a:endParaRPr lang="en-US" sz="12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38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46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solidFill>
                            <a:srgbClr val="FF0000"/>
                          </a:solidFill>
                          <a:effectLst/>
                        </a:rPr>
                        <a:t>45.2</a:t>
                      </a:r>
                      <a:endParaRPr lang="en-US" sz="1200" b="1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56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4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rgbClr val="FF0000"/>
                          </a:solidFill>
                          <a:effectLst/>
                        </a:rPr>
                        <a:t>93.3 </a:t>
                      </a:r>
                      <a:endParaRPr lang="en-US" sz="12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64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20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solidFill>
                            <a:srgbClr val="FF0000"/>
                          </a:solidFill>
                          <a:effectLst/>
                        </a:rPr>
                        <a:t>76.2 </a:t>
                      </a:r>
                      <a:endParaRPr lang="en-US" sz="1200" b="1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.011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&lt;.001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67357109"/>
                  </a:ext>
                </a:extLst>
              </a:tr>
              <a:tr h="35568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Overall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193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86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rgbClr val="FF0000"/>
                          </a:solidFill>
                          <a:effectLst/>
                        </a:rPr>
                        <a:t>69.2</a:t>
                      </a:r>
                      <a:endParaRPr lang="en-US" sz="12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175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223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rgbClr val="FF0000"/>
                          </a:solidFill>
                          <a:effectLst/>
                        </a:rPr>
                        <a:t>44.0</a:t>
                      </a:r>
                      <a:endParaRPr lang="en-US" sz="12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251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28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rgbClr val="FF0000"/>
                          </a:solidFill>
                          <a:effectLst/>
                        </a:rPr>
                        <a:t>90.0 </a:t>
                      </a:r>
                      <a:endParaRPr lang="en-US" sz="12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289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109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rgbClr val="FF0000"/>
                          </a:solidFill>
                          <a:effectLst/>
                        </a:rPr>
                        <a:t>72.6</a:t>
                      </a:r>
                      <a:endParaRPr lang="en-US" sz="12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&lt;.001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&lt;.001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353145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041150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B9B006-40C1-804D-A904-C2770DF20E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50443"/>
          </a:xfrm>
        </p:spPr>
        <p:txBody>
          <a:bodyPr/>
          <a:lstStyle/>
          <a:p>
            <a:r>
              <a:rPr lang="en-US" dirty="0"/>
              <a:t>What this means for Clinical Practice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4F1C0C-798E-E44A-96E3-1A784C1277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40346"/>
            <a:ext cx="10515600" cy="5207699"/>
          </a:xfrm>
        </p:spPr>
        <p:txBody>
          <a:bodyPr/>
          <a:lstStyle/>
          <a:p>
            <a:endParaRPr lang="en-US" sz="3200" dirty="0">
              <a:effectLst/>
              <a:ea typeface="Times New Roman" panose="02020603050405020304" pitchFamily="18" charset="0"/>
            </a:endParaRPr>
          </a:p>
          <a:p>
            <a:r>
              <a:rPr lang="en-US" sz="3200" dirty="0">
                <a:effectLst/>
                <a:ea typeface="Times New Roman" panose="02020603050405020304" pitchFamily="18" charset="0"/>
              </a:rPr>
              <a:t>Overall, this study suggests that diagnostic accuracy for pigmented skin lesions by primary care providers may be improved with adjunctive use of EIS with visual inspection </a:t>
            </a:r>
          </a:p>
          <a:p>
            <a:r>
              <a:rPr lang="en-US" sz="3200" dirty="0">
                <a:effectLst/>
                <a:ea typeface="Times New Roman" panose="02020603050405020304" pitchFamily="18" charset="0"/>
              </a:rPr>
              <a:t>This would ultimately improve patient care and reduce the morbidity and mortality of a melanoma diagnosis</a:t>
            </a:r>
            <a:r>
              <a:rPr lang="en-US" sz="3200" dirty="0">
                <a:effectLst/>
              </a:rPr>
              <a:t> 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7368297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2">
      <a:dk1>
        <a:srgbClr val="414141"/>
      </a:dk1>
      <a:lt1>
        <a:srgbClr val="FFFFFF"/>
      </a:lt1>
      <a:dk2>
        <a:srgbClr val="4179BD"/>
      </a:dk2>
      <a:lt2>
        <a:srgbClr val="E7E6E6"/>
      </a:lt2>
      <a:accent1>
        <a:srgbClr val="4179BD"/>
      </a:accent1>
      <a:accent2>
        <a:srgbClr val="EEA120"/>
      </a:accent2>
      <a:accent3>
        <a:srgbClr val="FBC5B5"/>
      </a:accent3>
      <a:accent4>
        <a:srgbClr val="1B3455"/>
      </a:accent4>
      <a:accent5>
        <a:srgbClr val="414141"/>
      </a:accent5>
      <a:accent6>
        <a:srgbClr val="414141"/>
      </a:accent6>
      <a:hlink>
        <a:srgbClr val="4179BD"/>
      </a:hlink>
      <a:folHlink>
        <a:srgbClr val="1B3455"/>
      </a:folHlink>
    </a:clrScheme>
    <a:fontScheme name="Trebuchet MS">
      <a:majorFont>
        <a:latin typeface="Trebuchet MS" panose="020B0603020202020204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NAPCRG2019" id="{47FFDAD4-AAE8-AF49-BA16-D5254214DB9A}" vid="{04A9208E-0D6C-CC40-BAFE-004D06FD226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48</TotalTime>
  <Words>478</Words>
  <Application>Microsoft Macintosh PowerPoint</Application>
  <PresentationFormat>Widescreen</PresentationFormat>
  <Paragraphs>162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Times New Roman</vt:lpstr>
      <vt:lpstr>Trebuchet MS</vt:lpstr>
      <vt:lpstr>Office Theme</vt:lpstr>
      <vt:lpstr>Management of pigmented lesions in primary care: effects of electrical impedance spectroscopy use</vt:lpstr>
      <vt:lpstr>The Research Question</vt:lpstr>
      <vt:lpstr>Research Design and Method</vt:lpstr>
      <vt:lpstr>What the Research Found</vt:lpstr>
      <vt:lpstr>What this means for Clinical Practice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Research Question</dc:title>
  <dc:creator>Jessica Sand</dc:creator>
  <cp:lastModifiedBy>Owji, Shayan</cp:lastModifiedBy>
  <cp:revision>5</cp:revision>
  <dcterms:created xsi:type="dcterms:W3CDTF">2019-02-14T16:03:51Z</dcterms:created>
  <dcterms:modified xsi:type="dcterms:W3CDTF">2022-11-25T21:27:33Z</dcterms:modified>
</cp:coreProperties>
</file>