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8" r:id="rId2"/>
    <p:sldId id="264" r:id="rId3"/>
    <p:sldId id="263" r:id="rId4"/>
    <p:sldId id="261" r:id="rId5"/>
    <p:sldId id="266" r:id="rId6"/>
    <p:sldId id="262" r:id="rId7"/>
    <p:sldId id="267"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B3555"/>
    <a:srgbClr val="4179BD"/>
    <a:srgbClr val="FBC5B5"/>
    <a:srgbClr val="EEA12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021"/>
    <p:restoredTop sz="94629"/>
  </p:normalViewPr>
  <p:slideViewPr>
    <p:cSldViewPr snapToGrid="0" snapToObjects="1">
      <p:cViewPr varScale="1">
        <p:scale>
          <a:sx n="115" d="100"/>
          <a:sy n="115" d="100"/>
        </p:scale>
        <p:origin x="600"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35943925-C973-3142-89C9-7FBD23CD6412}"/>
              </a:ext>
            </a:extLst>
          </p:cNvPr>
          <p:cNvPicPr>
            <a:picLocks noChangeAspect="1"/>
          </p:cNvPicPr>
          <p:nvPr userDrawn="1"/>
        </p:nvPicPr>
        <p:blipFill>
          <a:blip r:embed="rId2"/>
          <a:stretch>
            <a:fillRect/>
          </a:stretch>
        </p:blipFill>
        <p:spPr>
          <a:xfrm>
            <a:off x="0" y="11575"/>
            <a:ext cx="12187160" cy="6856149"/>
          </a:xfrm>
          <a:prstGeom prst="rect">
            <a:avLst/>
          </a:prstGeom>
        </p:spPr>
      </p:pic>
    </p:spTree>
    <p:extLst>
      <p:ext uri="{BB962C8B-B14F-4D97-AF65-F5344CB8AC3E}">
        <p14:creationId xmlns:p14="http://schemas.microsoft.com/office/powerpoint/2010/main" val="34657786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TItle &amp; Authors">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4F68EECA-6274-CA45-88F4-44C254ABAF26}"/>
              </a:ext>
            </a:extLst>
          </p:cNvPr>
          <p:cNvPicPr>
            <a:picLocks noChangeAspect="1"/>
          </p:cNvPicPr>
          <p:nvPr userDrawn="1"/>
        </p:nvPicPr>
        <p:blipFill>
          <a:blip r:embed="rId2"/>
          <a:stretch>
            <a:fillRect/>
          </a:stretch>
        </p:blipFill>
        <p:spPr>
          <a:xfrm>
            <a:off x="2661" y="11575"/>
            <a:ext cx="12189339" cy="6856149"/>
          </a:xfrm>
          <a:prstGeom prst="rect">
            <a:avLst/>
          </a:prstGeom>
        </p:spPr>
      </p:pic>
      <p:sp>
        <p:nvSpPr>
          <p:cNvPr id="2" name="Title 1">
            <a:extLst>
              <a:ext uri="{FF2B5EF4-FFF2-40B4-BE49-F238E27FC236}">
                <a16:creationId xmlns:a16="http://schemas.microsoft.com/office/drawing/2014/main" id="{523E62CC-5B40-6940-9DAC-87BD536F1B2E}"/>
              </a:ext>
            </a:extLst>
          </p:cNvPr>
          <p:cNvSpPr>
            <a:spLocks noGrp="1"/>
          </p:cNvSpPr>
          <p:nvPr>
            <p:ph type="title"/>
          </p:nvPr>
        </p:nvSpPr>
        <p:spPr>
          <a:xfrm>
            <a:off x="831850" y="1709738"/>
            <a:ext cx="10515600" cy="2852737"/>
          </a:xfrm>
          <a:prstGeom prst="rect">
            <a:avLst/>
          </a:prstGeom>
        </p:spPr>
        <p:txBody>
          <a:bodyPr anchor="b"/>
          <a:lstStyle>
            <a:lvl1pPr>
              <a:defRPr sz="6000">
                <a:solidFill>
                  <a:srgbClr val="4179BD"/>
                </a:solidFill>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F6ABF835-5CAD-1A43-9956-51DF8240D8E7}"/>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rgbClr val="EEA12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7110931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Conten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EB2AD6A-8823-C247-99B6-AE2CEBD45B71}"/>
              </a:ext>
            </a:extLst>
          </p:cNvPr>
          <p:cNvPicPr>
            <a:picLocks noChangeAspect="1"/>
          </p:cNvPicPr>
          <p:nvPr userDrawn="1"/>
        </p:nvPicPr>
        <p:blipFill>
          <a:blip r:embed="rId2"/>
          <a:stretch>
            <a:fillRect/>
          </a:stretch>
        </p:blipFill>
        <p:spPr>
          <a:xfrm>
            <a:off x="-8914" y="11575"/>
            <a:ext cx="12189339" cy="6856149"/>
          </a:xfrm>
          <a:prstGeom prst="rect">
            <a:avLst/>
          </a:prstGeom>
        </p:spPr>
      </p:pic>
      <p:sp>
        <p:nvSpPr>
          <p:cNvPr id="2" name="Title 1">
            <a:extLst>
              <a:ext uri="{FF2B5EF4-FFF2-40B4-BE49-F238E27FC236}">
                <a16:creationId xmlns:a16="http://schemas.microsoft.com/office/drawing/2014/main" id="{FE42C82D-6602-C34E-A05E-82E313AA93F9}"/>
              </a:ext>
            </a:extLst>
          </p:cNvPr>
          <p:cNvSpPr>
            <a:spLocks noGrp="1"/>
          </p:cNvSpPr>
          <p:nvPr>
            <p:ph type="title"/>
          </p:nvPr>
        </p:nvSpPr>
        <p:spPr>
          <a:xfrm>
            <a:off x="838200" y="365125"/>
            <a:ext cx="10515600" cy="1325563"/>
          </a:xfrm>
          <a:prstGeom prst="rect">
            <a:avLst/>
          </a:prstGeom>
        </p:spPr>
        <p:txBody>
          <a:bodyPr/>
          <a:lstStyle>
            <a:lvl1pPr>
              <a:defRPr>
                <a:solidFill>
                  <a:srgbClr val="4179BD"/>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AC8B36B-561E-D247-B052-4329EFAE6C93}"/>
              </a:ext>
            </a:extLst>
          </p:cNvPr>
          <p:cNvSpPr>
            <a:spLocks noGrp="1"/>
          </p:cNvSpPr>
          <p:nvPr>
            <p:ph idx="1"/>
          </p:nvPr>
        </p:nvSpPr>
        <p:spPr>
          <a:xfrm>
            <a:off x="838200" y="1825625"/>
            <a:ext cx="10515600" cy="4351338"/>
          </a:xfrm>
          <a:prstGeom prst="rect">
            <a:avLst/>
          </a:prstGeom>
        </p:spPr>
        <p:txBody>
          <a:bodyPr/>
          <a:lstStyle>
            <a:lvl1pPr>
              <a:defRPr>
                <a:solidFill>
                  <a:srgbClr val="1B3555"/>
                </a:solidFill>
              </a:defRPr>
            </a:lvl1pPr>
            <a:lvl2pPr>
              <a:defRPr>
                <a:solidFill>
                  <a:srgbClr val="EEA121"/>
                </a:solidFill>
              </a:defRPr>
            </a:lvl2pPr>
            <a:lvl3pPr>
              <a:defRPr>
                <a:solidFill>
                  <a:srgbClr val="FBC5B5"/>
                </a:solidFill>
              </a:defRPr>
            </a:lvl3pPr>
            <a:lvl4pPr>
              <a:defRPr>
                <a:solidFill>
                  <a:srgbClr val="4179BD"/>
                </a:solidFill>
              </a:defRPr>
            </a:lvl4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25292405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35943925-C973-3142-89C9-7FBD23CD6412}"/>
              </a:ext>
            </a:extLst>
          </p:cNvPr>
          <p:cNvPicPr>
            <a:picLocks noChangeAspect="1"/>
          </p:cNvPicPr>
          <p:nvPr userDrawn="1"/>
        </p:nvPicPr>
        <p:blipFill>
          <a:blip r:embed="rId2"/>
          <a:stretch>
            <a:fillRect/>
          </a:stretch>
        </p:blipFill>
        <p:spPr>
          <a:xfrm>
            <a:off x="2661" y="11575"/>
            <a:ext cx="12189339" cy="6856149"/>
          </a:xfrm>
          <a:prstGeom prst="rect">
            <a:avLst/>
          </a:prstGeom>
        </p:spPr>
      </p:pic>
    </p:spTree>
    <p:extLst>
      <p:ext uri="{BB962C8B-B14F-4D97-AF65-F5344CB8AC3E}">
        <p14:creationId xmlns:p14="http://schemas.microsoft.com/office/powerpoint/2010/main" val="212805708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542815558"/>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 id="2147483660" r:id="rId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E98E8A-B3E6-294D-9514-5C6EEE417EBD}"/>
              </a:ext>
            </a:extLst>
          </p:cNvPr>
          <p:cNvSpPr>
            <a:spLocks noGrp="1"/>
          </p:cNvSpPr>
          <p:nvPr>
            <p:ph type="title"/>
          </p:nvPr>
        </p:nvSpPr>
        <p:spPr>
          <a:xfrm>
            <a:off x="838200" y="865633"/>
            <a:ext cx="10515600" cy="658368"/>
          </a:xfrm>
        </p:spPr>
        <p:txBody>
          <a:bodyPr/>
          <a:lstStyle/>
          <a:p>
            <a:pPr algn="ctr"/>
            <a:r>
              <a:rPr lang="en-US" dirty="0">
                <a:solidFill>
                  <a:schemeClr val="accent1"/>
                </a:solidFill>
              </a:rPr>
              <a:t>The Economic Impact of a Hospital at Home in a COVID19 Pandemic</a:t>
            </a:r>
          </a:p>
        </p:txBody>
      </p:sp>
      <p:sp>
        <p:nvSpPr>
          <p:cNvPr id="6" name="TextBox 5">
            <a:extLst>
              <a:ext uri="{FF2B5EF4-FFF2-40B4-BE49-F238E27FC236}">
                <a16:creationId xmlns:a16="http://schemas.microsoft.com/office/drawing/2014/main" id="{99A403A0-6D49-4474-B6B2-76D2DE04DCD3}"/>
              </a:ext>
            </a:extLst>
          </p:cNvPr>
          <p:cNvSpPr txBox="1"/>
          <p:nvPr/>
        </p:nvSpPr>
        <p:spPr>
          <a:xfrm>
            <a:off x="935952" y="2463741"/>
            <a:ext cx="10960274" cy="2154436"/>
          </a:xfrm>
          <a:prstGeom prst="rect">
            <a:avLst/>
          </a:prstGeom>
          <a:noFill/>
        </p:spPr>
        <p:txBody>
          <a:bodyPr wrap="square">
            <a:spAutoFit/>
          </a:bodyPr>
          <a:lstStyle/>
          <a:p>
            <a:pPr defTabSz="457200">
              <a:lnSpc>
                <a:spcPct val="90000"/>
              </a:lnSpc>
              <a:spcBef>
                <a:spcPct val="50000"/>
              </a:spcBef>
              <a:defRPr/>
            </a:pPr>
            <a:r>
              <a:rPr lang="en-US" altLang="en-US" sz="2000" b="1" dirty="0">
                <a:solidFill>
                  <a:prstClr val="black"/>
                </a:solidFill>
                <a:latin typeface="Callibri" charset="0"/>
                <a:cs typeface="Arial" panose="020B0604020202020204" pitchFamily="34" charset="0"/>
              </a:rPr>
              <a:t>Thad Wilkins, MD, MBA</a:t>
            </a:r>
            <a:r>
              <a:rPr lang="en-US" altLang="en-US" sz="2000" b="1" baseline="30000" dirty="0">
                <a:solidFill>
                  <a:prstClr val="black"/>
                </a:solidFill>
                <a:latin typeface="Callibri" charset="0"/>
                <a:cs typeface="Arial" panose="020B0604020202020204" pitchFamily="34" charset="0"/>
              </a:rPr>
              <a:t>1</a:t>
            </a:r>
            <a:r>
              <a:rPr lang="en-US" altLang="en-US" sz="1200" b="1" baseline="30000" dirty="0">
                <a:solidFill>
                  <a:prstClr val="black"/>
                </a:solidFill>
                <a:latin typeface="Callibri" charset="0"/>
                <a:cs typeface="Arial" panose="020B0604020202020204" pitchFamily="34" charset="0"/>
              </a:rPr>
              <a:t> </a:t>
            </a:r>
            <a:r>
              <a:rPr lang="en-US" altLang="en-US" sz="2000" b="1" dirty="0">
                <a:solidFill>
                  <a:prstClr val="black"/>
                </a:solidFill>
                <a:latin typeface="Callibri" charset="0"/>
                <a:cs typeface="Arial" panose="020B0604020202020204" pitchFamily="34" charset="0"/>
              </a:rPr>
              <a:t>; David Walsh, MD</a:t>
            </a:r>
            <a:r>
              <a:rPr lang="en-US" altLang="en-US" sz="2000" b="1" baseline="30000" dirty="0">
                <a:solidFill>
                  <a:prstClr val="black"/>
                </a:solidFill>
                <a:latin typeface="Callibri" charset="0"/>
                <a:cs typeface="Arial" panose="020B0604020202020204" pitchFamily="34" charset="0"/>
              </a:rPr>
              <a:t>2</a:t>
            </a:r>
            <a:r>
              <a:rPr lang="en-US" altLang="en-US" sz="2000" b="1" dirty="0">
                <a:solidFill>
                  <a:prstClr val="black"/>
                </a:solidFill>
                <a:latin typeface="Callibri" charset="0"/>
                <a:cs typeface="Arial" panose="020B0604020202020204" pitchFamily="34" charset="0"/>
              </a:rPr>
              <a:t>; </a:t>
            </a:r>
            <a:r>
              <a:rPr lang="en-US" altLang="en-US" sz="2000" b="1" dirty="0" smtClean="0">
                <a:solidFill>
                  <a:prstClr val="black"/>
                </a:solidFill>
                <a:latin typeface="Callibri" charset="0"/>
                <a:cs typeface="Arial" panose="020B0604020202020204" pitchFamily="34" charset="0"/>
              </a:rPr>
              <a:t>Christy </a:t>
            </a:r>
            <a:r>
              <a:rPr lang="en-US" altLang="en-US" sz="2000" b="1" dirty="0">
                <a:solidFill>
                  <a:prstClr val="black"/>
                </a:solidFill>
                <a:latin typeface="Callibri" charset="0"/>
                <a:cs typeface="Arial" panose="020B0604020202020204" pitchFamily="34" charset="0"/>
              </a:rPr>
              <a:t>Ledford, PhD</a:t>
            </a:r>
            <a:r>
              <a:rPr lang="en-US" altLang="en-US" sz="2000" b="1" baseline="30000" dirty="0">
                <a:solidFill>
                  <a:prstClr val="black"/>
                </a:solidFill>
                <a:latin typeface="Callibri" charset="0"/>
                <a:cs typeface="Arial" panose="020B0604020202020204" pitchFamily="34" charset="0"/>
              </a:rPr>
              <a:t>1</a:t>
            </a:r>
            <a:r>
              <a:rPr lang="en-US" altLang="en-US" sz="2000" b="1" dirty="0">
                <a:solidFill>
                  <a:prstClr val="black"/>
                </a:solidFill>
                <a:latin typeface="Callibri" charset="0"/>
                <a:cs typeface="Arial" panose="020B0604020202020204" pitchFamily="34" charset="0"/>
              </a:rPr>
              <a:t>; Stephen Looney, PhD</a:t>
            </a:r>
            <a:r>
              <a:rPr lang="en-US" altLang="en-US" sz="2000" b="1" baseline="30000" dirty="0">
                <a:solidFill>
                  <a:prstClr val="black"/>
                </a:solidFill>
                <a:latin typeface="Callibri" charset="0"/>
                <a:cs typeface="Arial" panose="020B0604020202020204" pitchFamily="34" charset="0"/>
              </a:rPr>
              <a:t>3</a:t>
            </a:r>
            <a:r>
              <a:rPr lang="en-US" altLang="en-US" sz="2000" b="1" dirty="0">
                <a:solidFill>
                  <a:prstClr val="black"/>
                </a:solidFill>
                <a:latin typeface="Callibri" charset="0"/>
                <a:cs typeface="Arial" panose="020B0604020202020204" pitchFamily="34" charset="0"/>
              </a:rPr>
              <a:t>; Stephen Shiver, MD</a:t>
            </a:r>
            <a:r>
              <a:rPr lang="en-US" altLang="en-US" sz="2000" b="1" baseline="30000" dirty="0">
                <a:solidFill>
                  <a:prstClr val="black"/>
                </a:solidFill>
                <a:latin typeface="Callibri" charset="0"/>
                <a:cs typeface="Arial" panose="020B0604020202020204" pitchFamily="34" charset="0"/>
              </a:rPr>
              <a:t>4</a:t>
            </a:r>
            <a:r>
              <a:rPr lang="en-US" altLang="en-US" sz="2000" b="1" dirty="0">
                <a:solidFill>
                  <a:prstClr val="black"/>
                </a:solidFill>
                <a:latin typeface="Callibri" charset="0"/>
                <a:cs typeface="Arial" panose="020B0604020202020204" pitchFamily="34" charset="0"/>
              </a:rPr>
              <a:t>; Matthew Lyon, MD</a:t>
            </a:r>
            <a:r>
              <a:rPr lang="en-US" altLang="en-US" sz="2000" b="1" baseline="30000" dirty="0">
                <a:solidFill>
                  <a:prstClr val="black"/>
                </a:solidFill>
                <a:latin typeface="Callibri" charset="0"/>
                <a:cs typeface="Arial" panose="020B0604020202020204" pitchFamily="34" charset="0"/>
              </a:rPr>
              <a:t>4</a:t>
            </a:r>
            <a:r>
              <a:rPr lang="en-US" altLang="en-US" sz="2000" b="1" dirty="0">
                <a:solidFill>
                  <a:prstClr val="black"/>
                </a:solidFill>
                <a:latin typeface="Callibri" charset="0"/>
                <a:cs typeface="Arial" panose="020B0604020202020204" pitchFamily="34" charset="0"/>
              </a:rPr>
              <a:t>; Megan Furno, </a:t>
            </a:r>
            <a:r>
              <a:rPr lang="en-US" altLang="en-US" sz="2000" b="1" dirty="0" smtClean="0">
                <a:solidFill>
                  <a:prstClr val="black"/>
                </a:solidFill>
                <a:latin typeface="Callibri" charset="0"/>
                <a:cs typeface="Arial" panose="020B0604020202020204" pitchFamily="34" charset="0"/>
              </a:rPr>
              <a:t>MPH</a:t>
            </a:r>
            <a:r>
              <a:rPr lang="en-US" altLang="en-US" sz="2000" b="1" baseline="30000" dirty="0" smtClean="0">
                <a:solidFill>
                  <a:prstClr val="black"/>
                </a:solidFill>
                <a:latin typeface="Callibri" charset="0"/>
                <a:cs typeface="Arial" panose="020B0604020202020204" pitchFamily="34" charset="0"/>
              </a:rPr>
              <a:t>5</a:t>
            </a:r>
            <a:endParaRPr lang="en-US" altLang="en-US" sz="2000" b="1" baseline="30000" dirty="0">
              <a:solidFill>
                <a:prstClr val="black"/>
              </a:solidFill>
              <a:latin typeface="Callibri" charset="0"/>
              <a:cs typeface="Arial" panose="020B0604020202020204" pitchFamily="34" charset="0"/>
            </a:endParaRPr>
          </a:p>
          <a:p>
            <a:pPr defTabSz="457200">
              <a:lnSpc>
                <a:spcPct val="90000"/>
              </a:lnSpc>
              <a:spcBef>
                <a:spcPct val="50000"/>
              </a:spcBef>
              <a:defRPr/>
            </a:pPr>
            <a:r>
              <a:rPr lang="en-US" altLang="en-US" sz="1400" dirty="0">
                <a:solidFill>
                  <a:prstClr val="black"/>
                </a:solidFill>
                <a:latin typeface="Callibri" charset="0"/>
                <a:cs typeface="Arial" panose="020B0604020202020204" pitchFamily="34" charset="0"/>
              </a:rPr>
              <a:t>1 - Department of Medicine, Division of Hospital Medicine, Medical College of </a:t>
            </a:r>
            <a:r>
              <a:rPr lang="en-US" altLang="en-US" sz="1400" dirty="0" smtClean="0">
                <a:solidFill>
                  <a:prstClr val="black"/>
                </a:solidFill>
                <a:latin typeface="Callibri" charset="0"/>
                <a:cs typeface="Arial" panose="020B0604020202020204" pitchFamily="34" charset="0"/>
              </a:rPr>
              <a:t>Georgia </a:t>
            </a:r>
            <a:r>
              <a:rPr lang="en-US" altLang="en-US" sz="1400" dirty="0">
                <a:solidFill>
                  <a:prstClr val="black"/>
                </a:solidFill>
                <a:latin typeface="Callibri" charset="0"/>
                <a:cs typeface="Arial" panose="020B0604020202020204" pitchFamily="34" charset="0"/>
              </a:rPr>
              <a:t>at Augusta University</a:t>
            </a:r>
            <a:endParaRPr lang="en-US" altLang="en-US" sz="1400" dirty="0">
              <a:solidFill>
                <a:prstClr val="black"/>
              </a:solidFill>
              <a:latin typeface="Callibri" charset="0"/>
              <a:cs typeface="Arial" panose="020B0604020202020204" pitchFamily="34" charset="0"/>
            </a:endParaRPr>
          </a:p>
          <a:p>
            <a:pPr defTabSz="457200">
              <a:lnSpc>
                <a:spcPct val="90000"/>
              </a:lnSpc>
              <a:spcBef>
                <a:spcPct val="50000"/>
              </a:spcBef>
              <a:defRPr/>
            </a:pPr>
            <a:r>
              <a:rPr lang="en-US" altLang="en-US" sz="1400" dirty="0">
                <a:solidFill>
                  <a:prstClr val="black"/>
                </a:solidFill>
                <a:latin typeface="Callibri" charset="0"/>
                <a:cs typeface="Arial" panose="020B0604020202020204" pitchFamily="34" charset="0"/>
              </a:rPr>
              <a:t>2 - Department of Family Medicine, Medical College of Georgia </a:t>
            </a:r>
            <a:r>
              <a:rPr lang="en-US" altLang="en-US" sz="1400" dirty="0">
                <a:solidFill>
                  <a:prstClr val="black"/>
                </a:solidFill>
                <a:latin typeface="Callibri" charset="0"/>
                <a:cs typeface="Arial" panose="020B0604020202020204" pitchFamily="34" charset="0"/>
              </a:rPr>
              <a:t>at Augusta </a:t>
            </a:r>
            <a:r>
              <a:rPr lang="en-US" altLang="en-US" sz="1400" dirty="0" smtClean="0">
                <a:solidFill>
                  <a:prstClr val="black"/>
                </a:solidFill>
                <a:latin typeface="Callibri" charset="0"/>
                <a:cs typeface="Arial" panose="020B0604020202020204" pitchFamily="34" charset="0"/>
              </a:rPr>
              <a:t>University</a:t>
            </a:r>
            <a:endParaRPr lang="en-US" altLang="en-US" sz="1400" dirty="0">
              <a:solidFill>
                <a:prstClr val="black"/>
              </a:solidFill>
              <a:latin typeface="Callibri" charset="0"/>
              <a:cs typeface="Arial" panose="020B0604020202020204" pitchFamily="34" charset="0"/>
            </a:endParaRPr>
          </a:p>
          <a:p>
            <a:pPr defTabSz="457200">
              <a:lnSpc>
                <a:spcPct val="90000"/>
              </a:lnSpc>
              <a:spcBef>
                <a:spcPct val="50000"/>
              </a:spcBef>
              <a:defRPr/>
            </a:pPr>
            <a:r>
              <a:rPr lang="en-US" altLang="en-US" sz="1400" dirty="0">
                <a:solidFill>
                  <a:prstClr val="black"/>
                </a:solidFill>
                <a:latin typeface="Callibri" charset="0"/>
                <a:cs typeface="Arial" panose="020B0604020202020204" pitchFamily="34" charset="0"/>
              </a:rPr>
              <a:t>3 </a:t>
            </a:r>
            <a:r>
              <a:rPr lang="en-US" altLang="en-US" sz="1400" dirty="0" smtClean="0">
                <a:solidFill>
                  <a:prstClr val="black"/>
                </a:solidFill>
                <a:latin typeface="Callibri" charset="0"/>
                <a:cs typeface="Arial" panose="020B0604020202020204" pitchFamily="34" charset="0"/>
              </a:rPr>
              <a:t>- </a:t>
            </a:r>
            <a:r>
              <a:rPr lang="en-US" altLang="en-US" sz="1400" dirty="0" smtClean="0">
                <a:solidFill>
                  <a:prstClr val="black"/>
                </a:solidFill>
                <a:latin typeface="Callibri" charset="0"/>
                <a:cs typeface="Arial" panose="020B0604020202020204" pitchFamily="34" charset="0"/>
              </a:rPr>
              <a:t>Department </a:t>
            </a:r>
            <a:r>
              <a:rPr lang="en-US" altLang="en-US" sz="1400" dirty="0">
                <a:solidFill>
                  <a:prstClr val="black"/>
                </a:solidFill>
                <a:latin typeface="Callibri" charset="0"/>
                <a:cs typeface="Arial" panose="020B0604020202020204" pitchFamily="34" charset="0"/>
              </a:rPr>
              <a:t>of Biostatistics and Data </a:t>
            </a:r>
            <a:r>
              <a:rPr lang="en-US" altLang="en-US" sz="1400" dirty="0">
                <a:solidFill>
                  <a:prstClr val="black"/>
                </a:solidFill>
                <a:latin typeface="Callibri" charset="0"/>
                <a:cs typeface="Arial" panose="020B0604020202020204" pitchFamily="34" charset="0"/>
              </a:rPr>
              <a:t>Science, Medical College of </a:t>
            </a:r>
            <a:r>
              <a:rPr lang="en-US" altLang="en-US" sz="1400" dirty="0" smtClean="0">
                <a:solidFill>
                  <a:prstClr val="black"/>
                </a:solidFill>
                <a:latin typeface="Callibri" charset="0"/>
                <a:cs typeface="Arial" panose="020B0604020202020204" pitchFamily="34" charset="0"/>
              </a:rPr>
              <a:t>Georgia </a:t>
            </a:r>
            <a:r>
              <a:rPr lang="en-US" altLang="en-US" sz="1400" dirty="0">
                <a:solidFill>
                  <a:prstClr val="black"/>
                </a:solidFill>
                <a:latin typeface="Callibri" charset="0"/>
                <a:cs typeface="Arial" panose="020B0604020202020204" pitchFamily="34" charset="0"/>
              </a:rPr>
              <a:t>at Augusta </a:t>
            </a:r>
            <a:r>
              <a:rPr lang="en-US" altLang="en-US" sz="1400" dirty="0" smtClean="0">
                <a:solidFill>
                  <a:prstClr val="black"/>
                </a:solidFill>
                <a:latin typeface="Callibri" charset="0"/>
                <a:cs typeface="Arial" panose="020B0604020202020204" pitchFamily="34" charset="0"/>
              </a:rPr>
              <a:t>University</a:t>
            </a:r>
            <a:endParaRPr lang="en-US" altLang="en-US" sz="1400" dirty="0">
              <a:solidFill>
                <a:prstClr val="black"/>
              </a:solidFill>
              <a:latin typeface="Callibri" charset="0"/>
              <a:cs typeface="Arial" panose="020B0604020202020204" pitchFamily="34" charset="0"/>
            </a:endParaRPr>
          </a:p>
          <a:p>
            <a:pPr defTabSz="457200">
              <a:lnSpc>
                <a:spcPct val="90000"/>
              </a:lnSpc>
              <a:spcBef>
                <a:spcPct val="50000"/>
              </a:spcBef>
              <a:defRPr/>
            </a:pPr>
            <a:r>
              <a:rPr lang="en-US" altLang="en-US" sz="1400" dirty="0">
                <a:solidFill>
                  <a:prstClr val="black"/>
                </a:solidFill>
                <a:latin typeface="Callibri" charset="0"/>
                <a:cs typeface="Arial" panose="020B0604020202020204" pitchFamily="34" charset="0"/>
              </a:rPr>
              <a:t>4 - Department of Emergency </a:t>
            </a:r>
            <a:r>
              <a:rPr lang="en-US" altLang="en-US" sz="1400" dirty="0">
                <a:solidFill>
                  <a:prstClr val="black"/>
                </a:solidFill>
                <a:latin typeface="Callibri" charset="0"/>
                <a:cs typeface="Arial" panose="020B0604020202020204" pitchFamily="34" charset="0"/>
              </a:rPr>
              <a:t>Medicine, Medical College of </a:t>
            </a:r>
            <a:r>
              <a:rPr lang="en-US" altLang="en-US" sz="1400" dirty="0" smtClean="0">
                <a:solidFill>
                  <a:prstClr val="black"/>
                </a:solidFill>
                <a:latin typeface="Callibri" charset="0"/>
                <a:cs typeface="Arial" panose="020B0604020202020204" pitchFamily="34" charset="0"/>
              </a:rPr>
              <a:t>Georgia </a:t>
            </a:r>
            <a:r>
              <a:rPr lang="en-US" altLang="en-US" sz="1400" dirty="0">
                <a:solidFill>
                  <a:prstClr val="black"/>
                </a:solidFill>
                <a:latin typeface="Callibri" charset="0"/>
                <a:cs typeface="Arial" panose="020B0604020202020204" pitchFamily="34" charset="0"/>
              </a:rPr>
              <a:t>at Augusta </a:t>
            </a:r>
            <a:r>
              <a:rPr lang="en-US" altLang="en-US" sz="1400" dirty="0" smtClean="0">
                <a:solidFill>
                  <a:prstClr val="black"/>
                </a:solidFill>
                <a:latin typeface="Callibri" charset="0"/>
                <a:cs typeface="Arial" panose="020B0604020202020204" pitchFamily="34" charset="0"/>
              </a:rPr>
              <a:t>University</a:t>
            </a:r>
            <a:endParaRPr lang="en-US" altLang="en-US" sz="1400" dirty="0">
              <a:solidFill>
                <a:prstClr val="black"/>
              </a:solidFill>
              <a:latin typeface="Callibri" charset="0"/>
              <a:cs typeface="Arial" panose="020B0604020202020204" pitchFamily="34" charset="0"/>
            </a:endParaRPr>
          </a:p>
          <a:p>
            <a:pPr defTabSz="457200">
              <a:lnSpc>
                <a:spcPct val="90000"/>
              </a:lnSpc>
              <a:spcBef>
                <a:spcPct val="50000"/>
              </a:spcBef>
              <a:defRPr/>
            </a:pPr>
            <a:r>
              <a:rPr lang="en-US" altLang="en-US" sz="1400" dirty="0">
                <a:solidFill>
                  <a:prstClr val="black"/>
                </a:solidFill>
                <a:latin typeface="Callibri" charset="0"/>
                <a:cs typeface="Arial" panose="020B0604020202020204" pitchFamily="34" charset="0"/>
              </a:rPr>
              <a:t>5 - Operational Excellence, Augusta University Medical Center </a:t>
            </a:r>
          </a:p>
        </p:txBody>
      </p:sp>
      <p:sp>
        <p:nvSpPr>
          <p:cNvPr id="7" name="Rectangle 6"/>
          <p:cNvSpPr/>
          <p:nvPr/>
        </p:nvSpPr>
        <p:spPr>
          <a:xfrm>
            <a:off x="1189974" y="5564543"/>
            <a:ext cx="10421654" cy="369332"/>
          </a:xfrm>
          <a:prstGeom prst="rect">
            <a:avLst/>
          </a:prstGeom>
        </p:spPr>
        <p:txBody>
          <a:bodyPr wrap="square">
            <a:spAutoFit/>
          </a:bodyPr>
          <a:lstStyle/>
          <a:p>
            <a:r>
              <a:rPr lang="en-US" dirty="0">
                <a:solidFill>
                  <a:srgbClr val="1F497D"/>
                </a:solidFill>
                <a:latin typeface="Calibri" panose="020F0502020204030204" pitchFamily="34" charset="0"/>
                <a:ea typeface="Calibri" panose="020F0502020204030204" pitchFamily="34" charset="0"/>
                <a:cs typeface="Times New Roman" panose="02020603050405020304" pitchFamily="18" charset="0"/>
              </a:rPr>
              <a:t>This research was funded by a grant from the Curtis G. </a:t>
            </a:r>
            <a:r>
              <a:rPr lang="en-US" dirty="0" err="1">
                <a:solidFill>
                  <a:srgbClr val="1F497D"/>
                </a:solidFill>
                <a:latin typeface="Calibri" panose="020F0502020204030204" pitchFamily="34" charset="0"/>
                <a:ea typeface="Calibri" panose="020F0502020204030204" pitchFamily="34" charset="0"/>
                <a:cs typeface="Times New Roman" panose="02020603050405020304" pitchFamily="18" charset="0"/>
              </a:rPr>
              <a:t>Hames</a:t>
            </a:r>
            <a:r>
              <a:rPr lang="en-US" dirty="0">
                <a:solidFill>
                  <a:srgbClr val="1F497D"/>
                </a:solidFill>
                <a:latin typeface="Calibri" panose="020F0502020204030204" pitchFamily="34" charset="0"/>
                <a:ea typeface="Calibri" panose="020F0502020204030204" pitchFamily="34" charset="0"/>
                <a:cs typeface="Times New Roman" panose="02020603050405020304" pitchFamily="18" charset="0"/>
              </a:rPr>
              <a:t> Research Grants Program (MCGFD01044) </a:t>
            </a:r>
            <a:endParaRPr lang="en-US" sz="20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3325147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E98E8A-B3E6-294D-9514-5C6EEE417EBD}"/>
              </a:ext>
            </a:extLst>
          </p:cNvPr>
          <p:cNvSpPr>
            <a:spLocks noGrp="1"/>
          </p:cNvSpPr>
          <p:nvPr>
            <p:ph type="title"/>
          </p:nvPr>
        </p:nvSpPr>
        <p:spPr>
          <a:xfrm>
            <a:off x="838200" y="365125"/>
            <a:ext cx="10515600" cy="732155"/>
          </a:xfrm>
        </p:spPr>
        <p:txBody>
          <a:bodyPr/>
          <a:lstStyle/>
          <a:p>
            <a:r>
              <a:rPr lang="en-US" dirty="0"/>
              <a:t>The Research Question</a:t>
            </a:r>
          </a:p>
        </p:txBody>
      </p:sp>
      <p:sp>
        <p:nvSpPr>
          <p:cNvPr id="3" name="Content Placeholder 2">
            <a:extLst>
              <a:ext uri="{FF2B5EF4-FFF2-40B4-BE49-F238E27FC236}">
                <a16:creationId xmlns:a16="http://schemas.microsoft.com/office/drawing/2014/main" id="{4D6F2B13-E236-6F49-A2E7-6713D570B2BC}"/>
              </a:ext>
            </a:extLst>
          </p:cNvPr>
          <p:cNvSpPr>
            <a:spLocks noGrp="1"/>
          </p:cNvSpPr>
          <p:nvPr>
            <p:ph idx="1"/>
          </p:nvPr>
        </p:nvSpPr>
        <p:spPr>
          <a:xfrm>
            <a:off x="838200" y="1097280"/>
            <a:ext cx="10515600" cy="5079683"/>
          </a:xfrm>
        </p:spPr>
        <p:txBody>
          <a:bodyPr/>
          <a:lstStyle/>
          <a:p>
            <a:r>
              <a:rPr lang="en-US" dirty="0" smtClean="0"/>
              <a:t>What is the economic impact </a:t>
            </a:r>
            <a:r>
              <a:rPr lang="en-US" dirty="0"/>
              <a:t>of </a:t>
            </a:r>
            <a:r>
              <a:rPr lang="en-US" dirty="0" smtClean="0"/>
              <a:t>a </a:t>
            </a:r>
            <a:r>
              <a:rPr lang="en-US" dirty="0"/>
              <a:t>Hospital at </a:t>
            </a:r>
            <a:r>
              <a:rPr lang="en-US" dirty="0" smtClean="0"/>
              <a:t>Home (HAH) program in COVID19 patients?</a:t>
            </a:r>
            <a:endParaRPr lang="en-US" dirty="0"/>
          </a:p>
        </p:txBody>
      </p:sp>
    </p:spTree>
    <p:extLst>
      <p:ext uri="{BB962C8B-B14F-4D97-AF65-F5344CB8AC3E}">
        <p14:creationId xmlns:p14="http://schemas.microsoft.com/office/powerpoint/2010/main" val="5050719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FF7C9D-3B7F-6D44-8591-C9B28E2F8EF5}"/>
              </a:ext>
            </a:extLst>
          </p:cNvPr>
          <p:cNvSpPr>
            <a:spLocks noGrp="1"/>
          </p:cNvSpPr>
          <p:nvPr>
            <p:ph type="title"/>
          </p:nvPr>
        </p:nvSpPr>
        <p:spPr>
          <a:xfrm>
            <a:off x="838200" y="365125"/>
            <a:ext cx="10515600" cy="768731"/>
          </a:xfrm>
        </p:spPr>
        <p:txBody>
          <a:bodyPr/>
          <a:lstStyle/>
          <a:p>
            <a:r>
              <a:rPr lang="en-US" dirty="0"/>
              <a:t>Research Design and Method</a:t>
            </a:r>
          </a:p>
        </p:txBody>
      </p:sp>
      <p:sp>
        <p:nvSpPr>
          <p:cNvPr id="3" name="Content Placeholder 2">
            <a:extLst>
              <a:ext uri="{FF2B5EF4-FFF2-40B4-BE49-F238E27FC236}">
                <a16:creationId xmlns:a16="http://schemas.microsoft.com/office/drawing/2014/main" id="{B64FF268-F2F5-6646-817C-59147D779BBF}"/>
              </a:ext>
            </a:extLst>
          </p:cNvPr>
          <p:cNvSpPr>
            <a:spLocks noGrp="1"/>
          </p:cNvSpPr>
          <p:nvPr>
            <p:ph idx="1"/>
          </p:nvPr>
        </p:nvSpPr>
        <p:spPr>
          <a:xfrm>
            <a:off x="838200" y="1133856"/>
            <a:ext cx="10515600" cy="5043107"/>
          </a:xfrm>
        </p:spPr>
        <p:txBody>
          <a:bodyPr/>
          <a:lstStyle/>
          <a:p>
            <a:pPr marL="342900" lvl="0" indent="-342900">
              <a:defRPr/>
            </a:pPr>
            <a:r>
              <a:rPr lang="en-US" sz="2400" b="1" dirty="0"/>
              <a:t>Objective:</a:t>
            </a:r>
            <a:r>
              <a:rPr lang="en-US" sz="2400" dirty="0"/>
              <a:t> To evaluate the economic impact of HAH versus usual hospital care for patients requiring admission for COVID19</a:t>
            </a:r>
          </a:p>
          <a:p>
            <a:pPr marL="342900" lvl="0" indent="-342900">
              <a:defRPr/>
            </a:pPr>
            <a:r>
              <a:rPr lang="en-US" sz="2400" b="1" dirty="0"/>
              <a:t>Study Design:</a:t>
            </a:r>
            <a:r>
              <a:rPr lang="en-US" sz="2400" dirty="0"/>
              <a:t> Matched case-control retrospective </a:t>
            </a:r>
            <a:r>
              <a:rPr lang="en-US" sz="2400" dirty="0" smtClean="0"/>
              <a:t>study (100 </a:t>
            </a:r>
            <a:r>
              <a:rPr lang="en-US" sz="2400" dirty="0"/>
              <a:t>HAH and 100 control)</a:t>
            </a:r>
          </a:p>
          <a:p>
            <a:pPr marL="342900" lvl="0" indent="-342900">
              <a:defRPr/>
            </a:pPr>
            <a:r>
              <a:rPr lang="en-US" sz="2400" b="1" dirty="0" smtClean="0"/>
              <a:t>Setting:</a:t>
            </a:r>
            <a:r>
              <a:rPr lang="en-US" sz="2400" dirty="0" smtClean="0"/>
              <a:t> </a:t>
            </a:r>
            <a:r>
              <a:rPr lang="en-US" sz="2400" dirty="0"/>
              <a:t>Academic medical center </a:t>
            </a:r>
            <a:endParaRPr lang="en-US" sz="2400" dirty="0" smtClean="0"/>
          </a:p>
          <a:p>
            <a:pPr marL="342900" lvl="0" indent="-342900">
              <a:defRPr/>
            </a:pPr>
            <a:r>
              <a:rPr lang="en-US" sz="2400" b="1" dirty="0"/>
              <a:t>Population studied:</a:t>
            </a:r>
            <a:r>
              <a:rPr lang="en-US" sz="2400" dirty="0"/>
              <a:t> Patients admitted with COVID19 and, subsequently enrolled into the HAH program. Patients age &lt;18 were excluded from consideration for enrollment.  A Case-control </a:t>
            </a:r>
            <a:r>
              <a:rPr lang="en-US" sz="2400" dirty="0" smtClean="0"/>
              <a:t>sample </a:t>
            </a:r>
            <a:r>
              <a:rPr lang="en-US" sz="2400" dirty="0"/>
              <a:t>was matched on age, gender, and severity of illness. 200 patients were included</a:t>
            </a:r>
          </a:p>
          <a:p>
            <a:pPr marL="342900" lvl="0" indent="-342900">
              <a:defRPr/>
            </a:pPr>
            <a:r>
              <a:rPr lang="en-US" sz="2400" b="1" dirty="0"/>
              <a:t>Outcome Measures:</a:t>
            </a:r>
            <a:r>
              <a:rPr lang="en-US" sz="2400" dirty="0"/>
              <a:t> Inpatient length of stay (</a:t>
            </a:r>
            <a:r>
              <a:rPr lang="en-US" sz="2400" dirty="0" err="1"/>
              <a:t>iLOS</a:t>
            </a:r>
            <a:r>
              <a:rPr lang="en-US" sz="2400" dirty="0"/>
              <a:t>), rate of 30-day readmissions, </a:t>
            </a:r>
            <a:r>
              <a:rPr lang="en-US" sz="2400" dirty="0" smtClean="0"/>
              <a:t>fixed, </a:t>
            </a:r>
            <a:r>
              <a:rPr lang="en-US" sz="2400" dirty="0"/>
              <a:t>variable, and total </a:t>
            </a:r>
            <a:r>
              <a:rPr lang="en-US" sz="2400" dirty="0" smtClean="0"/>
              <a:t>costs</a:t>
            </a:r>
            <a:endParaRPr lang="en-US" sz="3200" dirty="0">
              <a:solidFill>
                <a:srgbClr val="4472C4">
                  <a:lumMod val="50000"/>
                </a:srgbClr>
              </a:solidFill>
              <a:latin typeface="Calibri" panose="020F0502020204030204"/>
            </a:endParaRPr>
          </a:p>
        </p:txBody>
      </p:sp>
    </p:spTree>
    <p:extLst>
      <p:ext uri="{BB962C8B-B14F-4D97-AF65-F5344CB8AC3E}">
        <p14:creationId xmlns:p14="http://schemas.microsoft.com/office/powerpoint/2010/main" val="38010823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A39C00-1A11-484D-862A-18589269F909}"/>
              </a:ext>
            </a:extLst>
          </p:cNvPr>
          <p:cNvSpPr>
            <a:spLocks noGrp="1"/>
          </p:cNvSpPr>
          <p:nvPr>
            <p:ph type="title"/>
          </p:nvPr>
        </p:nvSpPr>
        <p:spPr>
          <a:xfrm>
            <a:off x="838200" y="365125"/>
            <a:ext cx="10515600" cy="823595"/>
          </a:xfrm>
        </p:spPr>
        <p:txBody>
          <a:bodyPr/>
          <a:lstStyle/>
          <a:p>
            <a:r>
              <a:rPr lang="en-US" dirty="0"/>
              <a:t>What the Research Found</a:t>
            </a:r>
          </a:p>
        </p:txBody>
      </p:sp>
      <p:sp>
        <p:nvSpPr>
          <p:cNvPr id="3" name="Content Placeholder 2">
            <a:extLst>
              <a:ext uri="{FF2B5EF4-FFF2-40B4-BE49-F238E27FC236}">
                <a16:creationId xmlns:a16="http://schemas.microsoft.com/office/drawing/2014/main" id="{6E9E1B1B-A931-4D44-8BC6-4FD2A1E70819}"/>
              </a:ext>
            </a:extLst>
          </p:cNvPr>
          <p:cNvSpPr>
            <a:spLocks noGrp="1"/>
          </p:cNvSpPr>
          <p:nvPr>
            <p:ph idx="1"/>
          </p:nvPr>
        </p:nvSpPr>
        <p:spPr>
          <a:xfrm>
            <a:off x="838200" y="1064029"/>
            <a:ext cx="10515600" cy="4988243"/>
          </a:xfrm>
        </p:spPr>
        <p:txBody>
          <a:bodyPr/>
          <a:lstStyle/>
          <a:p>
            <a:r>
              <a:rPr lang="en-US" sz="2600" dirty="0"/>
              <a:t>This retrospective analysis included 200 patients (mean age 50.4, SD </a:t>
            </a:r>
            <a:r>
              <a:rPr lang="en-US" sz="2600" dirty="0" smtClean="0"/>
              <a:t>14.2)</a:t>
            </a:r>
          </a:p>
          <a:p>
            <a:r>
              <a:rPr lang="en-US" sz="2600" dirty="0" smtClean="0"/>
              <a:t>Most </a:t>
            </a:r>
            <a:r>
              <a:rPr lang="en-US" sz="2600" dirty="0"/>
              <a:t>patients (55%) were female, 48.5% were African American, 43.5% were white, and 8% were other </a:t>
            </a:r>
            <a:r>
              <a:rPr lang="en-US" sz="2600" dirty="0" smtClean="0"/>
              <a:t>races</a:t>
            </a:r>
          </a:p>
          <a:p>
            <a:r>
              <a:rPr lang="en-US" sz="2600" dirty="0" smtClean="0"/>
              <a:t>There </a:t>
            </a:r>
            <a:r>
              <a:rPr lang="en-US" sz="2600" dirty="0"/>
              <a:t>was no significant difference in 30-day readmissions (11% vs. 14%, p = 0.670). </a:t>
            </a:r>
            <a:endParaRPr lang="en-US" sz="2600" dirty="0" smtClean="0"/>
          </a:p>
          <a:p>
            <a:r>
              <a:rPr lang="en-US" sz="2600" dirty="0" smtClean="0"/>
              <a:t>For HAH patients, the </a:t>
            </a:r>
            <a:r>
              <a:rPr lang="en-US" sz="2600" dirty="0" smtClean="0"/>
              <a:t>total LOS = </a:t>
            </a:r>
            <a:r>
              <a:rPr lang="en-US" sz="2600" dirty="0" err="1" smtClean="0"/>
              <a:t>iLOS</a:t>
            </a:r>
            <a:r>
              <a:rPr lang="en-US" sz="2600" dirty="0" smtClean="0"/>
              <a:t> (5.7 days) + Home LOS (7.2 days) = 12.9 days</a:t>
            </a:r>
            <a:endParaRPr lang="en-US" sz="2600" dirty="0"/>
          </a:p>
        </p:txBody>
      </p:sp>
      <p:graphicFrame>
        <p:nvGraphicFramePr>
          <p:cNvPr id="4" name="Table 3"/>
          <p:cNvGraphicFramePr>
            <a:graphicFrameLocks noGrp="1"/>
          </p:cNvGraphicFramePr>
          <p:nvPr>
            <p:extLst>
              <p:ext uri="{D42A27DB-BD31-4B8C-83A1-F6EECF244321}">
                <p14:modId xmlns:p14="http://schemas.microsoft.com/office/powerpoint/2010/main" val="2611813837"/>
              </p:ext>
            </p:extLst>
          </p:nvPr>
        </p:nvGraphicFramePr>
        <p:xfrm>
          <a:off x="2228292" y="4447309"/>
          <a:ext cx="7735416" cy="1456936"/>
        </p:xfrm>
        <a:graphic>
          <a:graphicData uri="http://schemas.openxmlformats.org/drawingml/2006/table">
            <a:tbl>
              <a:tblPr firstRow="1" bandRow="1">
                <a:tableStyleId>{5C22544A-7EE6-4342-B048-85BDC9FD1C3A}</a:tableStyleId>
              </a:tblPr>
              <a:tblGrid>
                <a:gridCol w="3385119">
                  <a:extLst>
                    <a:ext uri="{9D8B030D-6E8A-4147-A177-3AD203B41FA5}">
                      <a16:colId xmlns:a16="http://schemas.microsoft.com/office/drawing/2014/main" val="1712773377"/>
                    </a:ext>
                  </a:extLst>
                </a:gridCol>
                <a:gridCol w="1339978">
                  <a:extLst>
                    <a:ext uri="{9D8B030D-6E8A-4147-A177-3AD203B41FA5}">
                      <a16:colId xmlns:a16="http://schemas.microsoft.com/office/drawing/2014/main" val="2464520752"/>
                    </a:ext>
                  </a:extLst>
                </a:gridCol>
                <a:gridCol w="1694449">
                  <a:extLst>
                    <a:ext uri="{9D8B030D-6E8A-4147-A177-3AD203B41FA5}">
                      <a16:colId xmlns:a16="http://schemas.microsoft.com/office/drawing/2014/main" val="3574672994"/>
                    </a:ext>
                  </a:extLst>
                </a:gridCol>
                <a:gridCol w="1315870">
                  <a:extLst>
                    <a:ext uri="{9D8B030D-6E8A-4147-A177-3AD203B41FA5}">
                      <a16:colId xmlns:a16="http://schemas.microsoft.com/office/drawing/2014/main" val="1611248892"/>
                    </a:ext>
                  </a:extLst>
                </a:gridCol>
              </a:tblGrid>
              <a:tr h="447895">
                <a:tc>
                  <a:txBody>
                    <a:bodyPr/>
                    <a:lstStyle/>
                    <a:p>
                      <a:endParaRPr lang="en-US" sz="1800" dirty="0">
                        <a:latin typeface="+mn-lt"/>
                      </a:endParaRPr>
                    </a:p>
                  </a:txBody>
                  <a:tcPr/>
                </a:tc>
                <a:tc>
                  <a:txBody>
                    <a:bodyPr/>
                    <a:lstStyle/>
                    <a:p>
                      <a:r>
                        <a:rPr lang="en-US" sz="1800" dirty="0">
                          <a:latin typeface="+mn-lt"/>
                        </a:rPr>
                        <a:t>HAH Cohort</a:t>
                      </a:r>
                    </a:p>
                  </a:txBody>
                  <a:tcPr/>
                </a:tc>
                <a:tc>
                  <a:txBody>
                    <a:bodyPr/>
                    <a:lstStyle/>
                    <a:p>
                      <a:r>
                        <a:rPr lang="en-US" sz="1800" dirty="0">
                          <a:latin typeface="+mn-lt"/>
                        </a:rPr>
                        <a:t>Control Cohort</a:t>
                      </a:r>
                    </a:p>
                  </a:txBody>
                  <a:tcPr/>
                </a:tc>
                <a:tc>
                  <a:txBody>
                    <a:bodyPr/>
                    <a:lstStyle/>
                    <a:p>
                      <a:r>
                        <a:rPr lang="en-US" sz="1800" dirty="0">
                          <a:latin typeface="+mn-lt"/>
                        </a:rPr>
                        <a:t>p-value</a:t>
                      </a:r>
                    </a:p>
                  </a:txBody>
                  <a:tcPr/>
                </a:tc>
                <a:extLst>
                  <a:ext uri="{0D108BD9-81ED-4DB2-BD59-A6C34878D82A}">
                    <a16:rowId xmlns:a16="http://schemas.microsoft.com/office/drawing/2014/main" val="2834588738"/>
                  </a:ext>
                </a:extLst>
              </a:tr>
              <a:tr h="393916">
                <a:tc>
                  <a:txBody>
                    <a:bodyPr/>
                    <a:lstStyle/>
                    <a:p>
                      <a:r>
                        <a:rPr lang="en-US" sz="1800" dirty="0" smtClean="0">
                          <a:latin typeface="+mn-lt"/>
                        </a:rPr>
                        <a:t>Inpatient</a:t>
                      </a:r>
                      <a:r>
                        <a:rPr lang="en-US" sz="1800" baseline="0" dirty="0" smtClean="0">
                          <a:latin typeface="+mn-lt"/>
                        </a:rPr>
                        <a:t> LOS (days)</a:t>
                      </a:r>
                      <a:endParaRPr lang="en-US" sz="1800" dirty="0">
                        <a:latin typeface="+mn-lt"/>
                      </a:endParaRPr>
                    </a:p>
                  </a:txBody>
                  <a:tcPr/>
                </a:tc>
                <a:tc>
                  <a:txBody>
                    <a:bodyPr/>
                    <a:lstStyle/>
                    <a:p>
                      <a:r>
                        <a:rPr lang="en-US" sz="1800" dirty="0" smtClean="0">
                          <a:effectLst/>
                          <a:latin typeface="+mn-lt"/>
                        </a:rPr>
                        <a:t>5.7</a:t>
                      </a:r>
                      <a:endParaRPr lang="en-US" sz="1800" dirty="0">
                        <a:latin typeface="+mn-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smtClean="0">
                          <a:effectLst/>
                          <a:latin typeface="+mn-lt"/>
                        </a:rPr>
                        <a:t>9.4</a:t>
                      </a:r>
                      <a:endParaRPr lang="en-US" sz="1800" dirty="0">
                        <a:effectLst/>
                        <a:latin typeface="+mn-lt"/>
                      </a:endParaRPr>
                    </a:p>
                  </a:txBody>
                  <a:tcPr/>
                </a:tc>
                <a:tc>
                  <a:txBody>
                    <a:bodyPr/>
                    <a:lstStyle/>
                    <a:p>
                      <a:r>
                        <a:rPr lang="en-US" sz="1800" kern="1200" dirty="0" smtClean="0">
                          <a:solidFill>
                            <a:schemeClr val="dk1"/>
                          </a:solidFill>
                          <a:effectLst/>
                          <a:latin typeface="+mn-lt"/>
                          <a:ea typeface="+mn-ea"/>
                          <a:cs typeface="+mn-cs"/>
                        </a:rPr>
                        <a:t>0.055</a:t>
                      </a:r>
                      <a:endParaRPr lang="en-US" sz="1800" dirty="0">
                        <a:latin typeface="+mn-lt"/>
                      </a:endParaRPr>
                    </a:p>
                  </a:txBody>
                  <a:tcPr/>
                </a:tc>
                <a:extLst>
                  <a:ext uri="{0D108BD9-81ED-4DB2-BD59-A6C34878D82A}">
                    <a16:rowId xmlns:a16="http://schemas.microsoft.com/office/drawing/2014/main" val="690943211"/>
                  </a:ext>
                </a:extLst>
              </a:tr>
              <a:tr h="422940">
                <a:tc>
                  <a:txBody>
                    <a:bodyPr/>
                    <a:lstStyle/>
                    <a:p>
                      <a:r>
                        <a:rPr lang="en-US" sz="1800" dirty="0" smtClean="0">
                          <a:effectLst/>
                          <a:latin typeface="+mn-lt"/>
                        </a:rPr>
                        <a:t>Total LOS</a:t>
                      </a:r>
                      <a:r>
                        <a:rPr lang="en-US" sz="1800" baseline="0" dirty="0" smtClean="0">
                          <a:effectLst/>
                          <a:latin typeface="+mn-lt"/>
                        </a:rPr>
                        <a:t> (days)</a:t>
                      </a:r>
                      <a:endParaRPr lang="en-US" sz="1800" dirty="0">
                        <a:latin typeface="+mn-lt"/>
                      </a:endParaRPr>
                    </a:p>
                  </a:txBody>
                  <a:tcPr/>
                </a:tc>
                <a:tc>
                  <a:txBody>
                    <a:bodyPr/>
                    <a:lstStyle/>
                    <a:p>
                      <a:r>
                        <a:rPr lang="en-US" sz="1800" dirty="0" smtClean="0">
                          <a:effectLst/>
                          <a:latin typeface="+mn-lt"/>
                        </a:rPr>
                        <a:t>12.9</a:t>
                      </a:r>
                      <a:endParaRPr lang="en-US" sz="1800" dirty="0">
                        <a:latin typeface="+mn-lt"/>
                      </a:endParaRPr>
                    </a:p>
                  </a:txBody>
                  <a:tcPr/>
                </a:tc>
                <a:tc>
                  <a:txBody>
                    <a:bodyPr/>
                    <a:lstStyle/>
                    <a:p>
                      <a:r>
                        <a:rPr lang="en-US" sz="1800" dirty="0" smtClean="0">
                          <a:effectLst/>
                          <a:latin typeface="+mn-lt"/>
                        </a:rPr>
                        <a:t>9.4</a:t>
                      </a:r>
                      <a:endParaRPr lang="en-US" sz="1800" dirty="0">
                        <a:latin typeface="+mn-lt"/>
                      </a:endParaRPr>
                    </a:p>
                  </a:txBody>
                  <a:tcPr/>
                </a:tc>
                <a:tc>
                  <a:txBody>
                    <a:bodyPr/>
                    <a:lstStyle/>
                    <a:p>
                      <a:r>
                        <a:rPr lang="en-US" sz="1800" kern="1200" dirty="0" smtClean="0">
                          <a:solidFill>
                            <a:schemeClr val="dk1"/>
                          </a:solidFill>
                          <a:effectLst/>
                          <a:latin typeface="+mn-lt"/>
                          <a:ea typeface="+mn-ea"/>
                          <a:cs typeface="+mn-cs"/>
                        </a:rPr>
                        <a:t>0.015</a:t>
                      </a:r>
                      <a:endParaRPr lang="en-US" sz="1800" dirty="0">
                        <a:latin typeface="+mn-lt"/>
                      </a:endParaRPr>
                    </a:p>
                  </a:txBody>
                  <a:tcPr/>
                </a:tc>
                <a:extLst>
                  <a:ext uri="{0D108BD9-81ED-4DB2-BD59-A6C34878D82A}">
                    <a16:rowId xmlns:a16="http://schemas.microsoft.com/office/drawing/2014/main" val="3137967157"/>
                  </a:ext>
                </a:extLst>
              </a:tr>
            </a:tbl>
          </a:graphicData>
        </a:graphic>
      </p:graphicFrame>
    </p:spTree>
    <p:extLst>
      <p:ext uri="{BB962C8B-B14F-4D97-AF65-F5344CB8AC3E}">
        <p14:creationId xmlns:p14="http://schemas.microsoft.com/office/powerpoint/2010/main" val="16041150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A39C00-1A11-484D-862A-18589269F909}"/>
              </a:ext>
            </a:extLst>
          </p:cNvPr>
          <p:cNvSpPr>
            <a:spLocks noGrp="1"/>
          </p:cNvSpPr>
          <p:nvPr>
            <p:ph type="title"/>
          </p:nvPr>
        </p:nvSpPr>
        <p:spPr>
          <a:xfrm>
            <a:off x="838200" y="365125"/>
            <a:ext cx="10515600" cy="823595"/>
          </a:xfrm>
        </p:spPr>
        <p:txBody>
          <a:bodyPr/>
          <a:lstStyle/>
          <a:p>
            <a:r>
              <a:rPr lang="en-US" dirty="0"/>
              <a:t>What the Research Found</a:t>
            </a:r>
          </a:p>
        </p:txBody>
      </p:sp>
      <p:graphicFrame>
        <p:nvGraphicFramePr>
          <p:cNvPr id="4" name="Table 3"/>
          <p:cNvGraphicFramePr>
            <a:graphicFrameLocks noGrp="1"/>
          </p:cNvGraphicFramePr>
          <p:nvPr>
            <p:extLst>
              <p:ext uri="{D42A27DB-BD31-4B8C-83A1-F6EECF244321}">
                <p14:modId xmlns:p14="http://schemas.microsoft.com/office/powerpoint/2010/main" val="2023591646"/>
              </p:ext>
            </p:extLst>
          </p:nvPr>
        </p:nvGraphicFramePr>
        <p:xfrm>
          <a:off x="2035233" y="1426614"/>
          <a:ext cx="7735416" cy="1850852"/>
        </p:xfrm>
        <a:graphic>
          <a:graphicData uri="http://schemas.openxmlformats.org/drawingml/2006/table">
            <a:tbl>
              <a:tblPr firstRow="1" bandRow="1">
                <a:tableStyleId>{5C22544A-7EE6-4342-B048-85BDC9FD1C3A}</a:tableStyleId>
              </a:tblPr>
              <a:tblGrid>
                <a:gridCol w="3385119">
                  <a:extLst>
                    <a:ext uri="{9D8B030D-6E8A-4147-A177-3AD203B41FA5}">
                      <a16:colId xmlns:a16="http://schemas.microsoft.com/office/drawing/2014/main" val="1712773377"/>
                    </a:ext>
                  </a:extLst>
                </a:gridCol>
                <a:gridCol w="1339978">
                  <a:extLst>
                    <a:ext uri="{9D8B030D-6E8A-4147-A177-3AD203B41FA5}">
                      <a16:colId xmlns:a16="http://schemas.microsoft.com/office/drawing/2014/main" val="2464520752"/>
                    </a:ext>
                  </a:extLst>
                </a:gridCol>
                <a:gridCol w="1694449">
                  <a:extLst>
                    <a:ext uri="{9D8B030D-6E8A-4147-A177-3AD203B41FA5}">
                      <a16:colId xmlns:a16="http://schemas.microsoft.com/office/drawing/2014/main" val="3574672994"/>
                    </a:ext>
                  </a:extLst>
                </a:gridCol>
                <a:gridCol w="1315870">
                  <a:extLst>
                    <a:ext uri="{9D8B030D-6E8A-4147-A177-3AD203B41FA5}">
                      <a16:colId xmlns:a16="http://schemas.microsoft.com/office/drawing/2014/main" val="1611248892"/>
                    </a:ext>
                  </a:extLst>
                </a:gridCol>
              </a:tblGrid>
              <a:tr h="447895">
                <a:tc>
                  <a:txBody>
                    <a:bodyPr/>
                    <a:lstStyle/>
                    <a:p>
                      <a:endParaRPr lang="en-US" sz="1800" dirty="0">
                        <a:latin typeface="+mn-lt"/>
                      </a:endParaRPr>
                    </a:p>
                  </a:txBody>
                  <a:tcPr/>
                </a:tc>
                <a:tc>
                  <a:txBody>
                    <a:bodyPr/>
                    <a:lstStyle/>
                    <a:p>
                      <a:r>
                        <a:rPr lang="en-US" sz="1800" dirty="0">
                          <a:latin typeface="+mn-lt"/>
                        </a:rPr>
                        <a:t>HAH Cohort</a:t>
                      </a:r>
                    </a:p>
                  </a:txBody>
                  <a:tcPr/>
                </a:tc>
                <a:tc>
                  <a:txBody>
                    <a:bodyPr/>
                    <a:lstStyle/>
                    <a:p>
                      <a:r>
                        <a:rPr lang="en-US" sz="1800" dirty="0">
                          <a:latin typeface="+mn-lt"/>
                        </a:rPr>
                        <a:t>Control Cohort</a:t>
                      </a:r>
                    </a:p>
                  </a:txBody>
                  <a:tcPr/>
                </a:tc>
                <a:tc>
                  <a:txBody>
                    <a:bodyPr/>
                    <a:lstStyle/>
                    <a:p>
                      <a:r>
                        <a:rPr lang="en-US" sz="1800" dirty="0">
                          <a:latin typeface="+mn-lt"/>
                        </a:rPr>
                        <a:t>p-value</a:t>
                      </a:r>
                    </a:p>
                  </a:txBody>
                  <a:tcPr/>
                </a:tc>
                <a:extLst>
                  <a:ext uri="{0D108BD9-81ED-4DB2-BD59-A6C34878D82A}">
                    <a16:rowId xmlns:a16="http://schemas.microsoft.com/office/drawing/2014/main" val="2834588738"/>
                  </a:ext>
                </a:extLst>
              </a:tr>
              <a:tr h="393916">
                <a:tc>
                  <a:txBody>
                    <a:bodyPr/>
                    <a:lstStyle/>
                    <a:p>
                      <a:r>
                        <a:rPr lang="en-US" sz="1800" dirty="0">
                          <a:latin typeface="+mn-lt"/>
                        </a:rPr>
                        <a:t>Inpatient fixed costs</a:t>
                      </a:r>
                    </a:p>
                  </a:txBody>
                  <a:tcPr/>
                </a:tc>
                <a:tc>
                  <a:txBody>
                    <a:bodyPr/>
                    <a:lstStyle/>
                    <a:p>
                      <a:r>
                        <a:rPr lang="en-US" sz="1800" dirty="0">
                          <a:effectLst/>
                          <a:latin typeface="+mn-lt"/>
                        </a:rPr>
                        <a:t>$675,668 </a:t>
                      </a:r>
                      <a:endParaRPr lang="en-US" sz="1800" dirty="0">
                        <a:latin typeface="+mn-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mn-lt"/>
                        </a:rPr>
                        <a:t>$1,439,719</a:t>
                      </a:r>
                    </a:p>
                  </a:txBody>
                  <a:tcPr/>
                </a:tc>
                <a:tc>
                  <a:txBody>
                    <a:bodyPr/>
                    <a:lstStyle/>
                    <a:p>
                      <a:r>
                        <a:rPr lang="en-US" sz="1800" kern="1200" dirty="0">
                          <a:solidFill>
                            <a:schemeClr val="dk1"/>
                          </a:solidFill>
                          <a:effectLst/>
                          <a:latin typeface="+mn-lt"/>
                          <a:ea typeface="+mn-ea"/>
                          <a:cs typeface="+mn-cs"/>
                        </a:rPr>
                        <a:t>0.019</a:t>
                      </a:r>
                      <a:r>
                        <a:rPr lang="en-US" sz="1800" dirty="0">
                          <a:effectLst/>
                          <a:latin typeface="+mn-lt"/>
                        </a:rPr>
                        <a:t> </a:t>
                      </a:r>
                      <a:endParaRPr lang="en-US" sz="1800" dirty="0">
                        <a:latin typeface="+mn-lt"/>
                      </a:endParaRPr>
                    </a:p>
                  </a:txBody>
                  <a:tcPr/>
                </a:tc>
                <a:extLst>
                  <a:ext uri="{0D108BD9-81ED-4DB2-BD59-A6C34878D82A}">
                    <a16:rowId xmlns:a16="http://schemas.microsoft.com/office/drawing/2014/main" val="690943211"/>
                  </a:ext>
                </a:extLst>
              </a:tr>
              <a:tr h="422940">
                <a:tc>
                  <a:txBody>
                    <a:bodyPr/>
                    <a:lstStyle/>
                    <a:p>
                      <a:r>
                        <a:rPr lang="en-US" sz="1800" dirty="0">
                          <a:effectLst/>
                          <a:latin typeface="+mn-lt"/>
                        </a:rPr>
                        <a:t>Inpatient variable costs          </a:t>
                      </a:r>
                      <a:endParaRPr lang="en-US" sz="1800" dirty="0">
                        <a:latin typeface="+mn-lt"/>
                      </a:endParaRPr>
                    </a:p>
                  </a:txBody>
                  <a:tcPr/>
                </a:tc>
                <a:tc>
                  <a:txBody>
                    <a:bodyPr/>
                    <a:lstStyle/>
                    <a:p>
                      <a:r>
                        <a:rPr lang="en-US" sz="1800" dirty="0">
                          <a:effectLst/>
                          <a:latin typeface="+mn-lt"/>
                        </a:rPr>
                        <a:t>$593,277</a:t>
                      </a:r>
                      <a:endParaRPr lang="en-US" sz="1800" dirty="0">
                        <a:latin typeface="+mn-lt"/>
                      </a:endParaRPr>
                    </a:p>
                  </a:txBody>
                  <a:tcPr/>
                </a:tc>
                <a:tc>
                  <a:txBody>
                    <a:bodyPr/>
                    <a:lstStyle/>
                    <a:p>
                      <a:r>
                        <a:rPr lang="en-US" sz="1800" dirty="0">
                          <a:effectLst/>
                          <a:latin typeface="+mn-lt"/>
                        </a:rPr>
                        <a:t>$1,495,887</a:t>
                      </a:r>
                      <a:endParaRPr lang="en-US" sz="1800" dirty="0">
                        <a:latin typeface="+mn-lt"/>
                      </a:endParaRPr>
                    </a:p>
                  </a:txBody>
                  <a:tcPr/>
                </a:tc>
                <a:tc>
                  <a:txBody>
                    <a:bodyPr/>
                    <a:lstStyle/>
                    <a:p>
                      <a:r>
                        <a:rPr lang="en-US" sz="1800" kern="1200" dirty="0">
                          <a:solidFill>
                            <a:schemeClr val="dk1"/>
                          </a:solidFill>
                          <a:effectLst/>
                          <a:latin typeface="+mn-lt"/>
                          <a:ea typeface="+mn-ea"/>
                          <a:cs typeface="+mn-cs"/>
                        </a:rPr>
                        <a:t>0.011</a:t>
                      </a:r>
                      <a:r>
                        <a:rPr lang="en-US" sz="1800" dirty="0">
                          <a:effectLst/>
                          <a:latin typeface="+mn-lt"/>
                        </a:rPr>
                        <a:t> </a:t>
                      </a:r>
                      <a:endParaRPr lang="en-US" sz="1800" dirty="0">
                        <a:latin typeface="+mn-lt"/>
                      </a:endParaRPr>
                    </a:p>
                  </a:txBody>
                  <a:tcPr/>
                </a:tc>
                <a:extLst>
                  <a:ext uri="{0D108BD9-81ED-4DB2-BD59-A6C34878D82A}">
                    <a16:rowId xmlns:a16="http://schemas.microsoft.com/office/drawing/2014/main" val="3137967157"/>
                  </a:ext>
                </a:extLst>
              </a:tr>
              <a:tr h="393916">
                <a:tc>
                  <a:txBody>
                    <a:bodyPr/>
                    <a:lstStyle/>
                    <a:p>
                      <a:r>
                        <a:rPr lang="en-US" sz="1800" dirty="0">
                          <a:effectLst/>
                          <a:latin typeface="+mn-lt"/>
                        </a:rPr>
                        <a:t>Inpatient total costs</a:t>
                      </a:r>
                      <a:endParaRPr lang="en-US" sz="1800" dirty="0">
                        <a:latin typeface="+mn-lt"/>
                      </a:endParaRPr>
                    </a:p>
                  </a:txBody>
                  <a:tcPr/>
                </a:tc>
                <a:tc>
                  <a:txBody>
                    <a:bodyPr/>
                    <a:lstStyle/>
                    <a:p>
                      <a:r>
                        <a:rPr lang="en-US" sz="1800" dirty="0">
                          <a:effectLst/>
                          <a:latin typeface="+mn-lt"/>
                        </a:rPr>
                        <a:t>$1,268,944</a:t>
                      </a:r>
                      <a:endParaRPr lang="en-US" sz="1800" dirty="0">
                        <a:latin typeface="+mn-lt"/>
                      </a:endParaRPr>
                    </a:p>
                  </a:txBody>
                  <a:tcPr/>
                </a:tc>
                <a:tc>
                  <a:txBody>
                    <a:bodyPr/>
                    <a:lstStyle/>
                    <a:p>
                      <a:r>
                        <a:rPr lang="en-US" sz="1800" dirty="0">
                          <a:effectLst/>
                          <a:latin typeface="+mn-lt"/>
                        </a:rPr>
                        <a:t>$2,935,601</a:t>
                      </a:r>
                      <a:endParaRPr lang="en-US" sz="1800" dirty="0">
                        <a:latin typeface="+mn-lt"/>
                      </a:endParaRPr>
                    </a:p>
                  </a:txBody>
                  <a:tcPr/>
                </a:tc>
                <a:tc>
                  <a:txBody>
                    <a:bodyPr/>
                    <a:lstStyle/>
                    <a:p>
                      <a:r>
                        <a:rPr lang="en-US" sz="1800" kern="1200" dirty="0">
                          <a:solidFill>
                            <a:schemeClr val="dk1"/>
                          </a:solidFill>
                          <a:effectLst/>
                          <a:latin typeface="+mn-lt"/>
                          <a:ea typeface="+mn-ea"/>
                          <a:cs typeface="+mn-cs"/>
                        </a:rPr>
                        <a:t>0.013</a:t>
                      </a:r>
                      <a:r>
                        <a:rPr lang="en-US" sz="1800" dirty="0">
                          <a:effectLst/>
                          <a:latin typeface="+mn-lt"/>
                        </a:rPr>
                        <a:t> </a:t>
                      </a:r>
                      <a:endParaRPr lang="en-US" sz="1800" dirty="0">
                        <a:latin typeface="+mn-lt"/>
                      </a:endParaRPr>
                    </a:p>
                  </a:txBody>
                  <a:tcPr/>
                </a:tc>
                <a:extLst>
                  <a:ext uri="{0D108BD9-81ED-4DB2-BD59-A6C34878D82A}">
                    <a16:rowId xmlns:a16="http://schemas.microsoft.com/office/drawing/2014/main" val="4293893181"/>
                  </a:ext>
                </a:extLst>
              </a:tr>
            </a:tbl>
          </a:graphicData>
        </a:graphic>
      </p:graphicFrame>
      <p:sp>
        <p:nvSpPr>
          <p:cNvPr id="5" name="TextBox 4">
            <a:extLst>
              <a:ext uri="{FF2B5EF4-FFF2-40B4-BE49-F238E27FC236}">
                <a16:creationId xmlns:a16="http://schemas.microsoft.com/office/drawing/2014/main" id="{A99942B6-6285-4E8B-9FC1-828414DDDD75}"/>
              </a:ext>
            </a:extLst>
          </p:cNvPr>
          <p:cNvSpPr txBox="1"/>
          <p:nvPr/>
        </p:nvSpPr>
        <p:spPr>
          <a:xfrm>
            <a:off x="2085703" y="3807801"/>
            <a:ext cx="8020594" cy="1200329"/>
          </a:xfrm>
          <a:prstGeom prst="rect">
            <a:avLst/>
          </a:prstGeom>
          <a:noFill/>
        </p:spPr>
        <p:txBody>
          <a:bodyPr wrap="square">
            <a:spAutoFit/>
          </a:bodyPr>
          <a:lstStyle/>
          <a:p>
            <a:r>
              <a:rPr lang="en-US" sz="2400" dirty="0"/>
              <a:t>The HAH group had an additional at home cost of $536,250 (715 days at $750 per day) representing a </a:t>
            </a:r>
            <a:r>
              <a:rPr lang="en-US" sz="2400" u="sng" dirty="0"/>
              <a:t>lower total cost of care ($1,805,194 vs $2,935,601</a:t>
            </a:r>
            <a:r>
              <a:rPr lang="en-US" sz="2400" u="sng" dirty="0" smtClean="0"/>
              <a:t>)</a:t>
            </a:r>
            <a:endParaRPr lang="en-US" sz="2400" u="sng" dirty="0"/>
          </a:p>
        </p:txBody>
      </p:sp>
    </p:spTree>
    <p:extLst>
      <p:ext uri="{BB962C8B-B14F-4D97-AF65-F5344CB8AC3E}">
        <p14:creationId xmlns:p14="http://schemas.microsoft.com/office/powerpoint/2010/main" val="1244331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B9B006-40C1-804D-A904-C2770DF20ED1}"/>
              </a:ext>
            </a:extLst>
          </p:cNvPr>
          <p:cNvSpPr>
            <a:spLocks noGrp="1"/>
          </p:cNvSpPr>
          <p:nvPr>
            <p:ph type="title"/>
          </p:nvPr>
        </p:nvSpPr>
        <p:spPr>
          <a:xfrm>
            <a:off x="838200" y="365125"/>
            <a:ext cx="10515600" cy="750443"/>
          </a:xfrm>
        </p:spPr>
        <p:txBody>
          <a:bodyPr/>
          <a:lstStyle/>
          <a:p>
            <a:r>
              <a:rPr lang="en-US" dirty="0"/>
              <a:t>What this means for Clinical Practice</a:t>
            </a:r>
          </a:p>
        </p:txBody>
      </p:sp>
      <p:sp>
        <p:nvSpPr>
          <p:cNvPr id="3" name="Content Placeholder 2">
            <a:extLst>
              <a:ext uri="{FF2B5EF4-FFF2-40B4-BE49-F238E27FC236}">
                <a16:creationId xmlns:a16="http://schemas.microsoft.com/office/drawing/2014/main" id="{6A4F1C0C-798E-E44A-96E3-1A784C12776E}"/>
              </a:ext>
            </a:extLst>
          </p:cNvPr>
          <p:cNvSpPr>
            <a:spLocks noGrp="1"/>
          </p:cNvSpPr>
          <p:nvPr>
            <p:ph idx="1"/>
          </p:nvPr>
        </p:nvSpPr>
        <p:spPr>
          <a:xfrm>
            <a:off x="838200" y="969264"/>
            <a:ext cx="10515600" cy="5207699"/>
          </a:xfrm>
        </p:spPr>
        <p:txBody>
          <a:bodyPr/>
          <a:lstStyle/>
          <a:p>
            <a:pPr marL="342900" indent="-342900">
              <a:lnSpc>
                <a:spcPct val="100000"/>
              </a:lnSpc>
              <a:spcBef>
                <a:spcPts val="0"/>
              </a:spcBef>
              <a:defRPr/>
            </a:pPr>
            <a:r>
              <a:rPr lang="en-US" dirty="0"/>
              <a:t>Our findings support a favorable economic impact of implementing a HAH program ($1.1 million)</a:t>
            </a:r>
          </a:p>
          <a:p>
            <a:pPr marL="342900" indent="-342900">
              <a:lnSpc>
                <a:spcPct val="100000"/>
              </a:lnSpc>
              <a:spcBef>
                <a:spcPts val="0"/>
              </a:spcBef>
              <a:defRPr/>
            </a:pPr>
            <a:r>
              <a:rPr lang="en-US" dirty="0"/>
              <a:t>There are many advantages of a HAH program during a pandemic including decreasing nosocomial spread and reducing the strain on inpatient capacity</a:t>
            </a:r>
          </a:p>
          <a:p>
            <a:pPr marL="342900" indent="-342900">
              <a:lnSpc>
                <a:spcPct val="100000"/>
              </a:lnSpc>
              <a:spcBef>
                <a:spcPts val="0"/>
              </a:spcBef>
              <a:defRPr/>
            </a:pPr>
            <a:r>
              <a:rPr lang="en-US" dirty="0"/>
              <a:t>A major potential advantage of HAH programs is reducing healthcare spending by reducing the cost of care, but the true effect depends on how the program is implemented and other factors, e.g., rates of </a:t>
            </a:r>
            <a:r>
              <a:rPr lang="en-US" dirty="0" smtClean="0"/>
              <a:t>readmissions</a:t>
            </a:r>
            <a:endParaRPr lang="en-US" dirty="0"/>
          </a:p>
        </p:txBody>
      </p:sp>
    </p:spTree>
    <p:extLst>
      <p:ext uri="{BB962C8B-B14F-4D97-AF65-F5344CB8AC3E}">
        <p14:creationId xmlns:p14="http://schemas.microsoft.com/office/powerpoint/2010/main" val="7368297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B9B006-40C1-804D-A904-C2770DF20ED1}"/>
              </a:ext>
            </a:extLst>
          </p:cNvPr>
          <p:cNvSpPr>
            <a:spLocks noGrp="1"/>
          </p:cNvSpPr>
          <p:nvPr>
            <p:ph type="title"/>
          </p:nvPr>
        </p:nvSpPr>
        <p:spPr>
          <a:xfrm>
            <a:off x="838200" y="365125"/>
            <a:ext cx="10515600" cy="750443"/>
          </a:xfrm>
        </p:spPr>
        <p:txBody>
          <a:bodyPr/>
          <a:lstStyle/>
          <a:p>
            <a:r>
              <a:rPr lang="en-US" dirty="0"/>
              <a:t>What this means for Clinical Practice</a:t>
            </a:r>
          </a:p>
        </p:txBody>
      </p:sp>
      <p:sp>
        <p:nvSpPr>
          <p:cNvPr id="3" name="Content Placeholder 2">
            <a:extLst>
              <a:ext uri="{FF2B5EF4-FFF2-40B4-BE49-F238E27FC236}">
                <a16:creationId xmlns:a16="http://schemas.microsoft.com/office/drawing/2014/main" id="{6A4F1C0C-798E-E44A-96E3-1A784C12776E}"/>
              </a:ext>
            </a:extLst>
          </p:cNvPr>
          <p:cNvSpPr>
            <a:spLocks noGrp="1"/>
          </p:cNvSpPr>
          <p:nvPr>
            <p:ph idx="1"/>
          </p:nvPr>
        </p:nvSpPr>
        <p:spPr>
          <a:xfrm>
            <a:off x="838200" y="969264"/>
            <a:ext cx="10515600" cy="5207699"/>
          </a:xfrm>
        </p:spPr>
        <p:txBody>
          <a:bodyPr/>
          <a:lstStyle/>
          <a:p>
            <a:pPr marL="342900" indent="-342900">
              <a:lnSpc>
                <a:spcPct val="100000"/>
              </a:lnSpc>
              <a:spcBef>
                <a:spcPts val="0"/>
              </a:spcBef>
              <a:defRPr/>
            </a:pPr>
            <a:r>
              <a:rPr lang="en-US" dirty="0"/>
              <a:t>Our results do not reflect the total economic impact because we did not include the impact of back filling beds vacated 3.7 days sooner in the HAH group compared to usual care</a:t>
            </a:r>
          </a:p>
          <a:p>
            <a:pPr marL="342900" indent="-342900">
              <a:lnSpc>
                <a:spcPct val="100000"/>
              </a:lnSpc>
              <a:spcBef>
                <a:spcPts val="0"/>
              </a:spcBef>
              <a:defRPr/>
            </a:pPr>
            <a:r>
              <a:rPr lang="en-US" dirty="0"/>
              <a:t>Future studies should prospectively study the fixed and variable costs of a fully developed HAH program</a:t>
            </a:r>
            <a:endParaRPr lang="en-US" sz="2400" dirty="0">
              <a:solidFill>
                <a:srgbClr val="4472C4">
                  <a:lumMod val="50000"/>
                </a:srgbClr>
              </a:solidFill>
              <a:latin typeface="Calibri" panose="020F0502020204030204"/>
            </a:endParaRPr>
          </a:p>
        </p:txBody>
      </p:sp>
    </p:spTree>
    <p:extLst>
      <p:ext uri="{BB962C8B-B14F-4D97-AF65-F5344CB8AC3E}">
        <p14:creationId xmlns:p14="http://schemas.microsoft.com/office/powerpoint/2010/main" val="487147230"/>
      </p:ext>
    </p:extLst>
  </p:cSld>
  <p:clrMapOvr>
    <a:masterClrMapping/>
  </p:clrMapOvr>
</p:sld>
</file>

<file path=ppt/theme/theme1.xml><?xml version="1.0" encoding="utf-8"?>
<a:theme xmlns:a="http://schemas.openxmlformats.org/drawingml/2006/main" name="Office Theme">
  <a:themeElements>
    <a:clrScheme name="Custom 2">
      <a:dk1>
        <a:srgbClr val="414141"/>
      </a:dk1>
      <a:lt1>
        <a:srgbClr val="FFFFFF"/>
      </a:lt1>
      <a:dk2>
        <a:srgbClr val="4179BD"/>
      </a:dk2>
      <a:lt2>
        <a:srgbClr val="E7E6E6"/>
      </a:lt2>
      <a:accent1>
        <a:srgbClr val="4179BD"/>
      </a:accent1>
      <a:accent2>
        <a:srgbClr val="EEA120"/>
      </a:accent2>
      <a:accent3>
        <a:srgbClr val="FBC5B5"/>
      </a:accent3>
      <a:accent4>
        <a:srgbClr val="1B3455"/>
      </a:accent4>
      <a:accent5>
        <a:srgbClr val="414141"/>
      </a:accent5>
      <a:accent6>
        <a:srgbClr val="414141"/>
      </a:accent6>
      <a:hlink>
        <a:srgbClr val="4179BD"/>
      </a:hlink>
      <a:folHlink>
        <a:srgbClr val="1B3455"/>
      </a:folHlink>
    </a:clrScheme>
    <a:fontScheme name="Trebuchet MS">
      <a:majorFont>
        <a:latin typeface="Trebuchet MS" panose="020B0603020202020204"/>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APCRG2019" id="{47FFDAD4-AAE8-AF49-BA16-D5254214DB9A}" vid="{04A9208E-0D6C-CC40-BAFE-004D06FD2269}"/>
    </a:ext>
  </a:extLst>
</a:theme>
</file>

<file path=docProps/app.xml><?xml version="1.0" encoding="utf-8"?>
<Properties xmlns="http://schemas.openxmlformats.org/officeDocument/2006/extended-properties" xmlns:vt="http://schemas.openxmlformats.org/officeDocument/2006/docPropsVTypes">
  <Template>Office Theme</Template>
  <TotalTime>61</TotalTime>
  <Words>588</Words>
  <Application>Microsoft Office PowerPoint</Application>
  <PresentationFormat>Widescreen</PresentationFormat>
  <Paragraphs>56</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Callibri</vt:lpstr>
      <vt:lpstr>Times New Roman</vt:lpstr>
      <vt:lpstr>Trebuchet MS</vt:lpstr>
      <vt:lpstr>Office Theme</vt:lpstr>
      <vt:lpstr>The Economic Impact of a Hospital at Home in a COVID19 Pandemic</vt:lpstr>
      <vt:lpstr>The Research Question</vt:lpstr>
      <vt:lpstr>Research Design and Method</vt:lpstr>
      <vt:lpstr>What the Research Found</vt:lpstr>
      <vt:lpstr>What the Research Found</vt:lpstr>
      <vt:lpstr>What this means for Clinical Practice</vt:lpstr>
      <vt:lpstr>What this means for Clinical Practice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Research Question</dc:title>
  <dc:creator>Jessica Sand</dc:creator>
  <cp:lastModifiedBy>Wilkins, Jeff T.</cp:lastModifiedBy>
  <cp:revision>8</cp:revision>
  <dcterms:created xsi:type="dcterms:W3CDTF">2019-02-14T16:03:51Z</dcterms:created>
  <dcterms:modified xsi:type="dcterms:W3CDTF">2022-11-29T13:57:11Z</dcterms:modified>
</cp:coreProperties>
</file>