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3" r:id="rId4"/>
    <p:sldId id="261" r:id="rId5"/>
    <p:sldId id="262"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61DB4E-EA2B-4886-80F7-D9B9B7FAA290}">
          <p14:sldIdLst>
            <p14:sldId id="258"/>
            <p14:sldId id="264"/>
            <p14:sldId id="263"/>
            <p14:sldId id="261"/>
            <p14:sldId id="262"/>
            <p14:sldId id="26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B76ABD-197B-4EE1-BE0E-AA68B2BE799B}" v="6" dt="2022-12-05T17:15:51.7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p:restoredTop sz="94629"/>
  </p:normalViewPr>
  <p:slideViewPr>
    <p:cSldViewPr snapToGrid="0" snapToObjects="1">
      <p:cViewPr varScale="1">
        <p:scale>
          <a:sx n="86" d="100"/>
          <a:sy n="86" d="100"/>
        </p:scale>
        <p:origin x="69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oi.org/10.1016/j.jamda.2019.09.003"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419100" y="625118"/>
            <a:ext cx="11006137" cy="658368"/>
          </a:xfrm>
        </p:spPr>
        <p:txBody>
          <a:bodyPr/>
          <a:lstStyle/>
          <a:p>
            <a:pPr algn="ctr"/>
            <a:r>
              <a:rPr lang="en-US" dirty="0"/>
              <a:t>Rapid Detection of Influenza Outbreaks in Long Term Care Facilities Reduces Emergency Room Visits and Hospitalization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592930" y="2905125"/>
            <a:ext cx="10658475" cy="1400175"/>
          </a:xfrm>
        </p:spPr>
        <p:txBody>
          <a:bodyPr/>
          <a:lstStyle/>
          <a:p>
            <a:pPr marL="0" indent="0" algn="ctr">
              <a:lnSpc>
                <a:spcPct val="100000"/>
              </a:lnSpc>
              <a:spcBef>
                <a:spcPts val="0"/>
              </a:spcBef>
              <a:buNone/>
            </a:pPr>
            <a:r>
              <a:rPr lang="en-US" b="0" i="0" dirty="0">
                <a:solidFill>
                  <a:srgbClr val="444444"/>
                </a:solidFill>
                <a:effectLst/>
                <a:latin typeface="Roboto" panose="02000000000000000000" pitchFamily="2" charset="0"/>
                <a:ea typeface="Roboto" panose="02000000000000000000" pitchFamily="2" charset="0"/>
              </a:rPr>
              <a:t>Jonathan Temte MD, PhD, MS</a:t>
            </a:r>
            <a:r>
              <a:rPr lang="en-US" baseline="30000" dirty="0">
                <a:solidFill>
                  <a:srgbClr val="444444"/>
                </a:solidFill>
                <a:latin typeface="Roboto" panose="02000000000000000000" pitchFamily="2" charset="0"/>
                <a:ea typeface="Roboto" panose="02000000000000000000" pitchFamily="2" charset="0"/>
              </a:rPr>
              <a:t>1</a:t>
            </a:r>
            <a:r>
              <a:rPr lang="en-US" b="0" i="0" dirty="0">
                <a:solidFill>
                  <a:srgbClr val="444444"/>
                </a:solidFill>
                <a:effectLst/>
                <a:latin typeface="Roboto" panose="02000000000000000000" pitchFamily="2" charset="0"/>
                <a:ea typeface="Roboto" panose="02000000000000000000" pitchFamily="2" charset="0"/>
              </a:rPr>
              <a:t>; Mary Checovich MS, CCRC</a:t>
            </a:r>
            <a:r>
              <a:rPr lang="en-US" baseline="30000" dirty="0">
                <a:solidFill>
                  <a:srgbClr val="444444"/>
                </a:solidFill>
                <a:latin typeface="Roboto" panose="02000000000000000000" pitchFamily="2" charset="0"/>
                <a:ea typeface="Roboto" panose="02000000000000000000" pitchFamily="2" charset="0"/>
              </a:rPr>
              <a:t>1</a:t>
            </a:r>
            <a:r>
              <a:rPr lang="en-US" b="0" i="0" dirty="0">
                <a:solidFill>
                  <a:srgbClr val="444444"/>
                </a:solidFill>
                <a:effectLst/>
                <a:latin typeface="Roboto" panose="02000000000000000000" pitchFamily="2" charset="0"/>
                <a:ea typeface="Roboto" panose="02000000000000000000" pitchFamily="2" charset="0"/>
              </a:rPr>
              <a:t>; </a:t>
            </a:r>
          </a:p>
          <a:p>
            <a:pPr marL="0" indent="0" algn="ctr">
              <a:lnSpc>
                <a:spcPct val="100000"/>
              </a:lnSpc>
              <a:spcBef>
                <a:spcPts val="0"/>
              </a:spcBef>
              <a:buNone/>
            </a:pPr>
            <a:r>
              <a:rPr lang="en-US" b="0" i="0" dirty="0">
                <a:solidFill>
                  <a:srgbClr val="444444"/>
                </a:solidFill>
                <a:effectLst/>
                <a:latin typeface="Roboto" panose="02000000000000000000" pitchFamily="2" charset="0"/>
                <a:ea typeface="Roboto" panose="02000000000000000000" pitchFamily="2" charset="0"/>
              </a:rPr>
              <a:t>Marlon Mundt PhD</a:t>
            </a:r>
            <a:r>
              <a:rPr lang="en-US" baseline="30000" dirty="0">
                <a:solidFill>
                  <a:srgbClr val="444444"/>
                </a:solidFill>
                <a:latin typeface="Roboto" panose="02000000000000000000" pitchFamily="2" charset="0"/>
                <a:ea typeface="Roboto" panose="02000000000000000000" pitchFamily="2" charset="0"/>
              </a:rPr>
              <a:t>1</a:t>
            </a:r>
            <a:r>
              <a:rPr lang="en-US" b="0" i="0" dirty="0">
                <a:solidFill>
                  <a:srgbClr val="444444"/>
                </a:solidFill>
                <a:effectLst/>
                <a:latin typeface="Roboto" panose="02000000000000000000" pitchFamily="2" charset="0"/>
                <a:ea typeface="Roboto" panose="02000000000000000000" pitchFamily="2" charset="0"/>
              </a:rPr>
              <a:t>; Shari Barlow BA</a:t>
            </a:r>
            <a:r>
              <a:rPr lang="en-US" baseline="30000" dirty="0">
                <a:solidFill>
                  <a:srgbClr val="444444"/>
                </a:solidFill>
                <a:latin typeface="Roboto" panose="02000000000000000000" pitchFamily="2" charset="0"/>
                <a:ea typeface="Roboto" panose="02000000000000000000" pitchFamily="2" charset="0"/>
              </a:rPr>
              <a:t>1</a:t>
            </a:r>
            <a:r>
              <a:rPr lang="en-US" b="0" i="0" dirty="0">
                <a:solidFill>
                  <a:srgbClr val="444444"/>
                </a:solidFill>
                <a:effectLst/>
                <a:latin typeface="Roboto" panose="02000000000000000000" pitchFamily="2" charset="0"/>
                <a:ea typeface="Roboto" panose="02000000000000000000" pitchFamily="2" charset="0"/>
              </a:rPr>
              <a:t>; </a:t>
            </a:r>
          </a:p>
          <a:p>
            <a:pPr marL="0" indent="0" algn="ctr">
              <a:lnSpc>
                <a:spcPct val="100000"/>
              </a:lnSpc>
              <a:spcBef>
                <a:spcPts val="0"/>
              </a:spcBef>
              <a:buNone/>
            </a:pPr>
            <a:r>
              <a:rPr lang="en-US" b="0" i="0">
                <a:solidFill>
                  <a:srgbClr val="444444"/>
                </a:solidFill>
                <a:effectLst/>
                <a:latin typeface="Roboto" panose="02000000000000000000" pitchFamily="2" charset="0"/>
                <a:ea typeface="Roboto" panose="02000000000000000000" pitchFamily="2" charset="0"/>
              </a:rPr>
              <a:t>Irene Hamrick </a:t>
            </a:r>
            <a:r>
              <a:rPr lang="en-US" sz="2800">
                <a:effectLst/>
                <a:latin typeface="Roboto" panose="02000000000000000000" pitchFamily="2" charset="0"/>
                <a:ea typeface="Roboto" panose="02000000000000000000" pitchFamily="2" charset="0"/>
                <a:cs typeface="Calibri" panose="020F0502020204030204" pitchFamily="34" charset="0"/>
              </a:rPr>
              <a:t>M</a:t>
            </a:r>
            <a:r>
              <a:rPr lang="en-US" b="0" i="0">
                <a:solidFill>
                  <a:srgbClr val="444444"/>
                </a:solidFill>
                <a:effectLst/>
                <a:latin typeface="Roboto" panose="02000000000000000000" pitchFamily="2" charset="0"/>
                <a:ea typeface="Roboto" panose="02000000000000000000" pitchFamily="2" charset="0"/>
              </a:rPr>
              <a:t>D</a:t>
            </a:r>
            <a:r>
              <a:rPr lang="en-US" b="0" i="0" dirty="0">
                <a:solidFill>
                  <a:srgbClr val="444444"/>
                </a:solidFill>
                <a:effectLst/>
                <a:latin typeface="Roboto" panose="02000000000000000000" pitchFamily="2" charset="0"/>
                <a:ea typeface="Roboto" panose="02000000000000000000" pitchFamily="2" charset="0"/>
              </a:rPr>
              <a:t>, FAAFP, AGSF, CMD</a:t>
            </a:r>
            <a:r>
              <a:rPr lang="en-US" baseline="30000" dirty="0">
                <a:solidFill>
                  <a:srgbClr val="444444"/>
                </a:solidFill>
                <a:latin typeface="Roboto" panose="02000000000000000000" pitchFamily="2" charset="0"/>
                <a:ea typeface="Roboto" panose="02000000000000000000" pitchFamily="2" charset="0"/>
              </a:rPr>
              <a:t>1</a:t>
            </a:r>
            <a:r>
              <a:rPr lang="en-US" baseline="30000" dirty="0">
                <a:latin typeface="Roboto" panose="02000000000000000000" pitchFamily="2" charset="0"/>
                <a:ea typeface="Roboto" panose="02000000000000000000" pitchFamily="2" charset="0"/>
                <a:cs typeface="Calibri" panose="020F0502020204030204" pitchFamily="34" charset="0"/>
              </a:rPr>
              <a:t>α</a:t>
            </a:r>
            <a:r>
              <a:rPr lang="en-US" dirty="0">
                <a:latin typeface="Roboto" panose="02000000000000000000" pitchFamily="2" charset="0"/>
                <a:ea typeface="Roboto" panose="02000000000000000000" pitchFamily="2" charset="0"/>
                <a:cs typeface="Calibri" panose="020F0502020204030204" pitchFamily="34" charset="0"/>
              </a:rPr>
              <a:t> </a:t>
            </a:r>
            <a:r>
              <a:rPr lang="en-US" b="0" i="0" dirty="0">
                <a:solidFill>
                  <a:srgbClr val="444444"/>
                </a:solidFill>
                <a:effectLst/>
                <a:latin typeface="Roboto" panose="02000000000000000000" pitchFamily="2" charset="0"/>
                <a:ea typeface="Roboto" panose="02000000000000000000" pitchFamily="2" charset="0"/>
              </a:rPr>
              <a:t>; Erik Reisdorf</a:t>
            </a:r>
            <a:r>
              <a:rPr lang="en-US" sz="2800" baseline="30000" dirty="0">
                <a:solidFill>
                  <a:srgbClr val="212121"/>
                </a:solidFill>
                <a:effectLst/>
                <a:latin typeface="Roboto" panose="02000000000000000000" pitchFamily="2" charset="0"/>
                <a:ea typeface="Roboto" panose="02000000000000000000" pitchFamily="2" charset="0"/>
                <a:cs typeface="Calibri" panose="020F0502020204030204" pitchFamily="34" charset="0"/>
              </a:rPr>
              <a:t> </a:t>
            </a:r>
            <a:r>
              <a:rPr lang="en-US" b="0" i="0" dirty="0">
                <a:solidFill>
                  <a:srgbClr val="444444"/>
                </a:solidFill>
                <a:effectLst/>
                <a:latin typeface="Roboto" panose="02000000000000000000" pitchFamily="2" charset="0"/>
                <a:ea typeface="Roboto" panose="02000000000000000000" pitchFamily="2" charset="0"/>
              </a:rPr>
              <a:t>MPH</a:t>
            </a:r>
            <a:r>
              <a:rPr lang="en-US" baseline="30000" dirty="0">
                <a:solidFill>
                  <a:srgbClr val="212121"/>
                </a:solidFill>
                <a:latin typeface="Roboto" panose="02000000000000000000" pitchFamily="2" charset="0"/>
                <a:ea typeface="Roboto" panose="02000000000000000000" pitchFamily="2" charset="0"/>
                <a:cs typeface="Calibri" panose="020F0502020204030204" pitchFamily="34" charset="0"/>
              </a:rPr>
              <a:t>2β</a:t>
            </a:r>
            <a:r>
              <a:rPr lang="en-US" b="0" i="0" dirty="0">
                <a:solidFill>
                  <a:srgbClr val="444444"/>
                </a:solidFill>
                <a:effectLst/>
                <a:latin typeface="Roboto" panose="02000000000000000000" pitchFamily="2" charset="0"/>
                <a:ea typeface="Roboto" panose="02000000000000000000" pitchFamily="2" charset="0"/>
              </a:rPr>
              <a:t> </a:t>
            </a:r>
            <a:endParaRPr lang="en-US" dirty="0">
              <a:latin typeface="Roboto" panose="02000000000000000000" pitchFamily="2" charset="0"/>
              <a:ea typeface="Roboto" panose="02000000000000000000" pitchFamily="2" charset="0"/>
            </a:endParaRPr>
          </a:p>
        </p:txBody>
      </p:sp>
      <p:sp>
        <p:nvSpPr>
          <p:cNvPr id="4" name="TextBox 3">
            <a:extLst>
              <a:ext uri="{FF2B5EF4-FFF2-40B4-BE49-F238E27FC236}">
                <a16:creationId xmlns:a16="http://schemas.microsoft.com/office/drawing/2014/main" id="{28E3F11C-1137-3E4C-A8A5-836A9F711D1C}"/>
              </a:ext>
            </a:extLst>
          </p:cNvPr>
          <p:cNvSpPr txBox="1"/>
          <p:nvPr/>
        </p:nvSpPr>
        <p:spPr>
          <a:xfrm>
            <a:off x="990600" y="4736135"/>
            <a:ext cx="10434637" cy="1200329"/>
          </a:xfrm>
          <a:prstGeom prst="rect">
            <a:avLst/>
          </a:prstGeom>
          <a:noFill/>
        </p:spPr>
        <p:txBody>
          <a:bodyPr wrap="square" rtlCol="0">
            <a:spAutoFit/>
          </a:bodyPr>
          <a:lstStyle/>
          <a:p>
            <a:pPr marL="0" marR="0" algn="ctr">
              <a:spcBef>
                <a:spcPts val="0"/>
              </a:spcBef>
            </a:pPr>
            <a:r>
              <a:rPr lang="en-US" sz="1800" baseline="30000" dirty="0">
                <a:effectLst/>
                <a:latin typeface="Calibri" panose="020F0502020204030204" pitchFamily="34" charset="0"/>
                <a:ea typeface="Times New Roman" panose="02020603050405020304" pitchFamily="18" charset="0"/>
                <a:cs typeface="Calibri" panose="020F0502020204030204" pitchFamily="34" charset="0"/>
              </a:rPr>
              <a:t>1</a:t>
            </a:r>
            <a:r>
              <a:rPr lang="en-US" sz="1800" dirty="0">
                <a:effectLst/>
                <a:latin typeface="Calibri" panose="020F0502020204030204" pitchFamily="34" charset="0"/>
                <a:ea typeface="Times New Roman" panose="02020603050405020304" pitchFamily="18" charset="0"/>
                <a:cs typeface="Calibri" panose="020F0502020204030204" pitchFamily="34" charset="0"/>
              </a:rPr>
              <a:t>Department of Family Medicine and Community Health, University of Wisconsin, Madison, WI ; </a:t>
            </a:r>
          </a:p>
          <a:p>
            <a:pPr marL="0" marR="0" algn="ctr">
              <a:spcBef>
                <a:spcPts val="0"/>
              </a:spcBef>
            </a:pPr>
            <a:r>
              <a:rPr lang="en-US" sz="1800" baseline="30000" dirty="0">
                <a:effectLst/>
                <a:latin typeface="Calibri" panose="020F0502020204030204" pitchFamily="34" charset="0"/>
                <a:ea typeface="Times New Roman" panose="02020603050405020304" pitchFamily="18" charset="0"/>
                <a:cs typeface="Calibri" panose="020F0502020204030204" pitchFamily="34" charset="0"/>
              </a:rPr>
              <a:t>2</a:t>
            </a:r>
            <a:r>
              <a:rPr lang="en-US" sz="1800" dirty="0">
                <a:effectLst/>
                <a:latin typeface="Calibri" panose="020F0502020204030204" pitchFamily="34" charset="0"/>
                <a:ea typeface="Times New Roman" panose="02020603050405020304" pitchFamily="18" charset="0"/>
                <a:cs typeface="Calibri" panose="020F0502020204030204" pitchFamily="34" charset="0"/>
              </a:rPr>
              <a:t>Wisconsin State Laboratory of Hygiene, Madison, WI; </a:t>
            </a:r>
          </a:p>
          <a:p>
            <a:pPr algn="ctr"/>
            <a:r>
              <a:rPr lang="en-US" sz="1800" baseline="30000" dirty="0">
                <a:effectLst/>
                <a:latin typeface="Calibri" panose="020F0502020204030204" pitchFamily="34" charset="0"/>
                <a:ea typeface="Calibri" panose="020F0502020204030204" pitchFamily="34" charset="0"/>
                <a:cs typeface="Calibri" panose="020F0502020204030204" pitchFamily="34" charset="0"/>
              </a:rPr>
              <a:t>α</a:t>
            </a:r>
            <a:r>
              <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Current appointment - University of Cincinnati College of Medicine, Cincinnati, OH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pPr>
            <a:r>
              <a:rPr lang="en-US" sz="1800" baseline="3000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β</a:t>
            </a:r>
            <a:r>
              <a:rPr lang="en-US" sz="1800" dirty="0">
                <a:effectLst/>
                <a:latin typeface="Calibri" panose="020F0502020204030204" pitchFamily="34" charset="0"/>
                <a:ea typeface="Calibri" panose="020F0502020204030204" pitchFamily="34" charset="0"/>
                <a:cs typeface="Calibri" panose="020F0502020204030204" pitchFamily="34" charset="0"/>
              </a:rPr>
              <a:t>Current appointment - ICF International, Infectious Disease Detection and Surveillance (IDDS) Rockville, MD; </a:t>
            </a:r>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556921" y="1097280"/>
            <a:ext cx="11078158" cy="4848089"/>
          </a:xfrm>
        </p:spPr>
        <p:txBody>
          <a:bodyPr/>
          <a:lstStyle/>
          <a:p>
            <a:pPr marL="0" indent="0" algn="ctr">
              <a:lnSpc>
                <a:spcPct val="100000"/>
              </a:lnSpc>
              <a:spcBef>
                <a:spcPts val="0"/>
              </a:spcBef>
              <a:buNone/>
            </a:pPr>
            <a:r>
              <a:rPr lang="en-US" sz="3200" b="1" i="1" dirty="0">
                <a:latin typeface="Roboto" panose="02000000000000000000" pitchFamily="2" charset="0"/>
                <a:ea typeface="Roboto" panose="02000000000000000000" pitchFamily="2" charset="0"/>
              </a:rPr>
              <a:t>Is there a role for rapid diagnostics to detect </a:t>
            </a:r>
          </a:p>
          <a:p>
            <a:pPr marL="0" indent="0" algn="ctr">
              <a:lnSpc>
                <a:spcPct val="100000"/>
              </a:lnSpc>
              <a:spcBef>
                <a:spcPts val="0"/>
              </a:spcBef>
              <a:buNone/>
            </a:pPr>
            <a:r>
              <a:rPr lang="en-US" sz="3200" b="1" i="1" dirty="0">
                <a:latin typeface="Roboto" panose="02000000000000000000" pitchFamily="2" charset="0"/>
                <a:ea typeface="Roboto" panose="02000000000000000000" pitchFamily="2" charset="0"/>
              </a:rPr>
              <a:t>influenza in long-term care facilities?</a:t>
            </a:r>
          </a:p>
          <a:p>
            <a:pPr marL="0" indent="0" algn="ctr">
              <a:lnSpc>
                <a:spcPct val="100000"/>
              </a:lnSpc>
              <a:spcBef>
                <a:spcPts val="0"/>
              </a:spcBef>
              <a:buNone/>
            </a:pPr>
            <a:endParaRPr lang="en-US" sz="1100" b="1" i="1" dirty="0">
              <a:latin typeface="Roboto" panose="02000000000000000000" pitchFamily="2" charset="0"/>
              <a:ea typeface="Roboto" panose="02000000000000000000" pitchFamily="2" charset="0"/>
            </a:endParaRPr>
          </a:p>
          <a:p>
            <a:pPr marL="457200" lvl="1" indent="0">
              <a:lnSpc>
                <a:spcPct val="100000"/>
              </a:lnSpc>
              <a:spcBef>
                <a:spcPts val="0"/>
              </a:spcBef>
              <a:buNone/>
            </a:pPr>
            <a:r>
              <a:rPr lang="en-US" sz="2000" b="1" dirty="0">
                <a:solidFill>
                  <a:schemeClr val="tx1"/>
                </a:solidFill>
                <a:latin typeface="Roboto" panose="02000000000000000000" pitchFamily="2" charset="0"/>
                <a:ea typeface="Roboto" panose="02000000000000000000" pitchFamily="2" charset="0"/>
              </a:rPr>
              <a:t>Population</a:t>
            </a:r>
            <a:r>
              <a:rPr lang="en-US" sz="2000" dirty="0">
                <a:solidFill>
                  <a:schemeClr val="tx1"/>
                </a:solidFill>
                <a:latin typeface="Roboto" panose="02000000000000000000" pitchFamily="2" charset="0"/>
                <a:ea typeface="Roboto" panose="02000000000000000000" pitchFamily="2" charset="0"/>
              </a:rPr>
              <a:t>: For individuals living in long-term care facilities</a:t>
            </a:r>
          </a:p>
          <a:p>
            <a:pPr marL="457200" lvl="1" indent="0">
              <a:lnSpc>
                <a:spcPct val="100000"/>
              </a:lnSpc>
              <a:spcBef>
                <a:spcPts val="0"/>
              </a:spcBef>
              <a:buNone/>
            </a:pPr>
            <a:endParaRPr lang="en-US" sz="1100" dirty="0">
              <a:solidFill>
                <a:schemeClr val="tx1"/>
              </a:solidFill>
              <a:latin typeface="Roboto" panose="02000000000000000000" pitchFamily="2" charset="0"/>
              <a:ea typeface="Roboto" panose="02000000000000000000" pitchFamily="2" charset="0"/>
            </a:endParaRPr>
          </a:p>
          <a:p>
            <a:pPr marL="457200" lvl="1" indent="0">
              <a:lnSpc>
                <a:spcPct val="100000"/>
              </a:lnSpc>
              <a:spcBef>
                <a:spcPts val="0"/>
              </a:spcBef>
              <a:buNone/>
            </a:pPr>
            <a:r>
              <a:rPr lang="en-US" sz="2000" b="1" dirty="0">
                <a:solidFill>
                  <a:schemeClr val="tx1"/>
                </a:solidFill>
                <a:latin typeface="Roboto" panose="02000000000000000000" pitchFamily="2" charset="0"/>
                <a:ea typeface="Roboto" panose="02000000000000000000" pitchFamily="2" charset="0"/>
              </a:rPr>
              <a:t>Intervention</a:t>
            </a:r>
            <a:r>
              <a:rPr lang="en-US" sz="2000" dirty="0">
                <a:solidFill>
                  <a:schemeClr val="tx1"/>
                </a:solidFill>
                <a:latin typeface="Roboto" panose="02000000000000000000" pitchFamily="2" charset="0"/>
                <a:ea typeface="Roboto" panose="02000000000000000000" pitchFamily="2" charset="0"/>
              </a:rPr>
              <a:t>: does the use of a broadened surveillance definition of an influenza-like illness (ILI) coupled with the use of rapid influenza diagnostic tests (RIDT) in which anonymous results are transmitted wirelessly to public health and result in infection control guidance for LTCF residents </a:t>
            </a:r>
          </a:p>
          <a:p>
            <a:pPr marL="457200" lvl="1" indent="0">
              <a:lnSpc>
                <a:spcPct val="100000"/>
              </a:lnSpc>
              <a:spcBef>
                <a:spcPts val="0"/>
              </a:spcBef>
              <a:buNone/>
            </a:pPr>
            <a:endParaRPr lang="en-US" sz="1100" dirty="0">
              <a:solidFill>
                <a:schemeClr val="tx1"/>
              </a:solidFill>
              <a:latin typeface="Roboto" panose="02000000000000000000" pitchFamily="2" charset="0"/>
              <a:ea typeface="Roboto" panose="02000000000000000000" pitchFamily="2" charset="0"/>
            </a:endParaRPr>
          </a:p>
          <a:p>
            <a:pPr marL="457200" lvl="1" indent="0">
              <a:lnSpc>
                <a:spcPct val="100000"/>
              </a:lnSpc>
              <a:spcBef>
                <a:spcPts val="0"/>
              </a:spcBef>
              <a:buNone/>
            </a:pPr>
            <a:r>
              <a:rPr lang="en-US" sz="2000" b="1" dirty="0">
                <a:solidFill>
                  <a:schemeClr val="tx1"/>
                </a:solidFill>
                <a:latin typeface="Roboto" panose="02000000000000000000" pitchFamily="2" charset="0"/>
                <a:ea typeface="Roboto" panose="02000000000000000000" pitchFamily="2" charset="0"/>
              </a:rPr>
              <a:t>Comparator</a:t>
            </a:r>
            <a:r>
              <a:rPr lang="en-US" sz="2000" dirty="0">
                <a:solidFill>
                  <a:schemeClr val="tx1"/>
                </a:solidFill>
                <a:latin typeface="Roboto" panose="02000000000000000000" pitchFamily="2" charset="0"/>
                <a:ea typeface="Roboto" panose="02000000000000000000" pitchFamily="2" charset="0"/>
              </a:rPr>
              <a:t>: compared to usual care</a:t>
            </a:r>
          </a:p>
          <a:p>
            <a:pPr marL="457200" lvl="1" indent="0">
              <a:lnSpc>
                <a:spcPct val="100000"/>
              </a:lnSpc>
              <a:spcBef>
                <a:spcPts val="0"/>
              </a:spcBef>
              <a:buNone/>
            </a:pPr>
            <a:endParaRPr lang="en-US" sz="1100" dirty="0">
              <a:solidFill>
                <a:schemeClr val="tx1"/>
              </a:solidFill>
              <a:latin typeface="Roboto" panose="02000000000000000000" pitchFamily="2" charset="0"/>
              <a:ea typeface="Roboto" panose="02000000000000000000" pitchFamily="2" charset="0"/>
            </a:endParaRPr>
          </a:p>
          <a:p>
            <a:pPr marL="457200" lvl="1" indent="0">
              <a:lnSpc>
                <a:spcPct val="100000"/>
              </a:lnSpc>
              <a:spcBef>
                <a:spcPts val="0"/>
              </a:spcBef>
              <a:buNone/>
            </a:pPr>
            <a:r>
              <a:rPr lang="en-US" sz="2000" b="1" dirty="0">
                <a:solidFill>
                  <a:schemeClr val="tx1"/>
                </a:solidFill>
                <a:latin typeface="Roboto" panose="02000000000000000000" pitchFamily="2" charset="0"/>
                <a:ea typeface="Roboto" panose="02000000000000000000" pitchFamily="2" charset="0"/>
              </a:rPr>
              <a:t>Outcome</a:t>
            </a:r>
            <a:r>
              <a:rPr lang="en-US" sz="2000" dirty="0">
                <a:solidFill>
                  <a:schemeClr val="tx1"/>
                </a:solidFill>
                <a:latin typeface="Roboto" panose="02000000000000000000" pitchFamily="2" charset="0"/>
                <a:ea typeface="Roboto" panose="02000000000000000000" pitchFamily="2" charset="0"/>
              </a:rPr>
              <a:t>: result in increased early antiviral treatment of influenza, increased use of antiviral prophylaxis for other at-risk residents, and fewer hospitalizations, reduced mortality, and lower healthcare-associated costs during the influenza season.</a:t>
            </a:r>
            <a:endParaRPr lang="en-US" sz="3600" dirty="0">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50507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447675" y="365125"/>
            <a:ext cx="11296650" cy="768731"/>
          </a:xfrm>
        </p:spPr>
        <p:txBody>
          <a:bodyPr/>
          <a:lstStyle/>
          <a:p>
            <a:r>
              <a:rPr lang="en-US" dirty="0"/>
              <a:t>Research Design and Method</a:t>
            </a:r>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447675" y="1133856"/>
            <a:ext cx="11401425" cy="5043107"/>
          </a:xfrm>
        </p:spPr>
        <p:txBody>
          <a:bodyPr/>
          <a:lstStyle/>
          <a:p>
            <a:pPr marL="0" indent="-457200">
              <a:lnSpc>
                <a:spcPct val="100000"/>
              </a:lnSpc>
              <a:spcBef>
                <a:spcPts val="600"/>
              </a:spcBef>
              <a:buNone/>
            </a:pPr>
            <a:r>
              <a:rPr lang="en-US" sz="2400" b="1" i="0" dirty="0">
                <a:solidFill>
                  <a:srgbClr val="444444"/>
                </a:solidFill>
                <a:effectLst/>
                <a:latin typeface="Roboto" panose="02000000000000000000" pitchFamily="2" charset="0"/>
                <a:ea typeface="Roboto" panose="02000000000000000000" pitchFamily="2" charset="0"/>
                <a:cs typeface="Arial" panose="020B0604020202020204" pitchFamily="34" charset="0"/>
              </a:rPr>
              <a:t>Study Design and Analysis: </a:t>
            </a:r>
            <a:r>
              <a:rPr lang="en-US" sz="2400" b="0" i="0" dirty="0">
                <a:solidFill>
                  <a:srgbClr val="444444"/>
                </a:solidFill>
                <a:effectLst/>
                <a:latin typeface="Roboto" panose="02000000000000000000" pitchFamily="2" charset="0"/>
                <a:ea typeface="Roboto" panose="02000000000000000000" pitchFamily="2" charset="0"/>
                <a:cs typeface="Arial" panose="020B0604020202020204" pitchFamily="34" charset="0"/>
              </a:rPr>
              <a:t>Non-blinded, pragmatic, randomized controlled trial - https://clinicaltrials.gov/ct2/show/NCT02964871</a:t>
            </a:r>
          </a:p>
          <a:p>
            <a:pPr marL="0" indent="0">
              <a:buNone/>
            </a:pPr>
            <a:r>
              <a:rPr lang="en-US" sz="2400" b="1" i="0" dirty="0">
                <a:solidFill>
                  <a:srgbClr val="444444"/>
                </a:solidFill>
                <a:effectLst/>
                <a:latin typeface="Roboto" panose="02000000000000000000" pitchFamily="2" charset="0"/>
                <a:ea typeface="Roboto" panose="02000000000000000000" pitchFamily="2" charset="0"/>
                <a:cs typeface="Arial" panose="020B0604020202020204" pitchFamily="34" charset="0"/>
              </a:rPr>
              <a:t>Setting: </a:t>
            </a:r>
            <a:r>
              <a:rPr lang="en-US" sz="2400" b="0" i="0" dirty="0">
                <a:solidFill>
                  <a:srgbClr val="444444"/>
                </a:solidFill>
                <a:effectLst/>
                <a:latin typeface="Roboto" panose="02000000000000000000" pitchFamily="2" charset="0"/>
                <a:ea typeface="Roboto" panose="02000000000000000000" pitchFamily="2" charset="0"/>
                <a:cs typeface="Arial" panose="020B0604020202020204" pitchFamily="34" charset="0"/>
              </a:rPr>
              <a:t>Wisconsin long-term care facilities (LTCFs). </a:t>
            </a:r>
          </a:p>
          <a:p>
            <a:pPr marL="0" indent="0">
              <a:buNone/>
            </a:pPr>
            <a:r>
              <a:rPr lang="en-US" sz="2400" b="1" i="0" dirty="0">
                <a:solidFill>
                  <a:srgbClr val="444444"/>
                </a:solidFill>
                <a:effectLst/>
                <a:latin typeface="Roboto" panose="02000000000000000000" pitchFamily="2" charset="0"/>
                <a:ea typeface="Roboto" panose="02000000000000000000" pitchFamily="2" charset="0"/>
                <a:cs typeface="Arial" panose="020B0604020202020204" pitchFamily="34" charset="0"/>
              </a:rPr>
              <a:t>Population Studied: </a:t>
            </a:r>
            <a:r>
              <a:rPr lang="en-US" sz="2400" b="0" i="0" dirty="0">
                <a:solidFill>
                  <a:srgbClr val="444444"/>
                </a:solidFill>
                <a:effectLst/>
                <a:latin typeface="Roboto" panose="02000000000000000000" pitchFamily="2" charset="0"/>
                <a:ea typeface="Roboto" panose="02000000000000000000" pitchFamily="2" charset="0"/>
                <a:cs typeface="Arial" panose="020B0604020202020204" pitchFamily="34" charset="0"/>
              </a:rPr>
              <a:t>Residents of 20 LTCFs matched by bed capacity and geographic location. </a:t>
            </a:r>
          </a:p>
          <a:p>
            <a:pPr marL="0" indent="0">
              <a:buNone/>
            </a:pPr>
            <a:r>
              <a:rPr lang="en-US" sz="2400" b="1" i="0" dirty="0">
                <a:solidFill>
                  <a:srgbClr val="444444"/>
                </a:solidFill>
                <a:effectLst/>
                <a:latin typeface="Roboto" panose="02000000000000000000" pitchFamily="2" charset="0"/>
                <a:ea typeface="Roboto" panose="02000000000000000000" pitchFamily="2" charset="0"/>
                <a:cs typeface="Arial" panose="020B0604020202020204" pitchFamily="34" charset="0"/>
              </a:rPr>
              <a:t>Intervention: </a:t>
            </a:r>
            <a:r>
              <a:rPr lang="en-US" sz="2400" b="0" i="0" dirty="0">
                <a:solidFill>
                  <a:srgbClr val="444444"/>
                </a:solidFill>
                <a:effectLst/>
                <a:latin typeface="Roboto" panose="02000000000000000000" pitchFamily="2" charset="0"/>
                <a:ea typeface="Roboto" panose="02000000000000000000" pitchFamily="2" charset="0"/>
                <a:cs typeface="Arial" panose="020B0604020202020204" pitchFamily="34" charset="0"/>
              </a:rPr>
              <a:t>(1) modified case identification criteria and (2) nursing staff-initiated collection of nasal swab specimens for on-site RIDT (rapid influenza diagnostic test). </a:t>
            </a:r>
          </a:p>
          <a:p>
            <a:pPr marL="0" indent="0">
              <a:buNone/>
            </a:pPr>
            <a:r>
              <a:rPr lang="en-US" sz="2400" b="1" i="0" dirty="0">
                <a:solidFill>
                  <a:srgbClr val="444444"/>
                </a:solidFill>
                <a:effectLst/>
                <a:latin typeface="Roboto" panose="02000000000000000000" pitchFamily="2" charset="0"/>
                <a:ea typeface="Roboto" panose="02000000000000000000" pitchFamily="2" charset="0"/>
                <a:cs typeface="Arial" panose="020B0604020202020204" pitchFamily="34" charset="0"/>
              </a:rPr>
              <a:t>Outcome Measures: </a:t>
            </a:r>
            <a:r>
              <a:rPr lang="en-US" sz="2400" b="0" i="0" dirty="0">
                <a:solidFill>
                  <a:srgbClr val="444444"/>
                </a:solidFill>
                <a:effectLst/>
                <a:latin typeface="Roboto" panose="02000000000000000000" pitchFamily="2" charset="0"/>
                <a:ea typeface="Roboto" panose="02000000000000000000" pitchFamily="2" charset="0"/>
                <a:cs typeface="Arial" panose="020B0604020202020204" pitchFamily="34" charset="0"/>
              </a:rPr>
              <a:t>Primary outcome measures, expressed as events per 1000 resident-weeks, included antiviral treatment courses, antiviral prophylaxis courses, total emergency department (ED) visits, ED visits for respiratory illness, total hospitalization, hospitalization for respiratory illness, hospital length of stay, total deaths, and deaths due to respiratory illness over three influenza seasons. </a:t>
            </a:r>
            <a:endParaRPr lang="en-US" sz="2400" dirty="0">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723901" y="1267614"/>
            <a:ext cx="4343399" cy="4271170"/>
          </a:xfrm>
        </p:spPr>
        <p:txBody>
          <a:bodyPr/>
          <a:lstStyle/>
          <a:p>
            <a:r>
              <a:rPr lang="en-US" sz="2100" b="0" i="0" dirty="0">
                <a:solidFill>
                  <a:srgbClr val="444444"/>
                </a:solidFill>
                <a:effectLst/>
                <a:latin typeface="Roboto" panose="02000000000000000000" pitchFamily="2" charset="0"/>
              </a:rPr>
              <a:t>Oseltamivir use for prophylaxis was higher at intervention LTCFs</a:t>
            </a:r>
          </a:p>
          <a:p>
            <a:r>
              <a:rPr lang="en-US" sz="2100" dirty="0">
                <a:solidFill>
                  <a:srgbClr val="444444"/>
                </a:solidFill>
                <a:latin typeface="Roboto" panose="02000000000000000000" pitchFamily="2" charset="0"/>
              </a:rPr>
              <a:t>R</a:t>
            </a:r>
            <a:r>
              <a:rPr lang="en-US" sz="2100" b="0" i="0" dirty="0">
                <a:solidFill>
                  <a:srgbClr val="444444"/>
                </a:solidFill>
                <a:effectLst/>
                <a:latin typeface="Roboto" panose="02000000000000000000" pitchFamily="2" charset="0"/>
              </a:rPr>
              <a:t>ates of oseltamivir use for treatment were not different</a:t>
            </a:r>
          </a:p>
          <a:p>
            <a:r>
              <a:rPr lang="en-US" sz="2100" b="0" i="0" dirty="0">
                <a:solidFill>
                  <a:srgbClr val="444444"/>
                </a:solidFill>
                <a:effectLst/>
                <a:latin typeface="Roboto" panose="02000000000000000000" pitchFamily="2" charset="0"/>
              </a:rPr>
              <a:t>Rates of total ED visits total hospitalizations hospital length of stay were lower at intervention as compared to control LTCFs</a:t>
            </a:r>
          </a:p>
          <a:p>
            <a:r>
              <a:rPr lang="en-US" sz="2100" b="0" i="0" dirty="0">
                <a:solidFill>
                  <a:srgbClr val="444444"/>
                </a:solidFill>
                <a:effectLst/>
                <a:latin typeface="Roboto" panose="02000000000000000000" pitchFamily="2" charset="0"/>
              </a:rPr>
              <a:t>No significant differences were noted for respiratory-related ED visits or hospitalizations or in rates for all-cause or respiratory-associated mortality</a:t>
            </a:r>
            <a:endParaRPr lang="en-US" sz="2000" dirty="0"/>
          </a:p>
        </p:txBody>
      </p:sp>
      <p:graphicFrame>
        <p:nvGraphicFramePr>
          <p:cNvPr id="452" name="Table 451">
            <a:extLst>
              <a:ext uri="{FF2B5EF4-FFF2-40B4-BE49-F238E27FC236}">
                <a16:creationId xmlns:a16="http://schemas.microsoft.com/office/drawing/2014/main" id="{83C7093A-CF99-6927-6722-8674CF3800A6}"/>
              </a:ext>
            </a:extLst>
          </p:cNvPr>
          <p:cNvGraphicFramePr>
            <a:graphicFrameLocks noGrp="1"/>
          </p:cNvGraphicFramePr>
          <p:nvPr>
            <p:extLst>
              <p:ext uri="{D42A27DB-BD31-4B8C-83A1-F6EECF244321}">
                <p14:modId xmlns:p14="http://schemas.microsoft.com/office/powerpoint/2010/main" val="3850705509"/>
              </p:ext>
            </p:extLst>
          </p:nvPr>
        </p:nvGraphicFramePr>
        <p:xfrm>
          <a:off x="5314949" y="1267614"/>
          <a:ext cx="6153149" cy="4718841"/>
        </p:xfrm>
        <a:graphic>
          <a:graphicData uri="http://schemas.openxmlformats.org/drawingml/2006/table">
            <a:tbl>
              <a:tblPr firstRow="1" firstCol="1" bandRow="1"/>
              <a:tblGrid>
                <a:gridCol w="2010468">
                  <a:extLst>
                    <a:ext uri="{9D8B030D-6E8A-4147-A177-3AD203B41FA5}">
                      <a16:colId xmlns:a16="http://schemas.microsoft.com/office/drawing/2014/main" val="971800242"/>
                    </a:ext>
                  </a:extLst>
                </a:gridCol>
                <a:gridCol w="1066107">
                  <a:extLst>
                    <a:ext uri="{9D8B030D-6E8A-4147-A177-3AD203B41FA5}">
                      <a16:colId xmlns:a16="http://schemas.microsoft.com/office/drawing/2014/main" val="2448473268"/>
                    </a:ext>
                  </a:extLst>
                </a:gridCol>
                <a:gridCol w="947650">
                  <a:extLst>
                    <a:ext uri="{9D8B030D-6E8A-4147-A177-3AD203B41FA5}">
                      <a16:colId xmlns:a16="http://schemas.microsoft.com/office/drawing/2014/main" val="2426834346"/>
                    </a:ext>
                  </a:extLst>
                </a:gridCol>
                <a:gridCol w="769966">
                  <a:extLst>
                    <a:ext uri="{9D8B030D-6E8A-4147-A177-3AD203B41FA5}">
                      <a16:colId xmlns:a16="http://schemas.microsoft.com/office/drawing/2014/main" val="704185325"/>
                    </a:ext>
                  </a:extLst>
                </a:gridCol>
                <a:gridCol w="710738">
                  <a:extLst>
                    <a:ext uri="{9D8B030D-6E8A-4147-A177-3AD203B41FA5}">
                      <a16:colId xmlns:a16="http://schemas.microsoft.com/office/drawing/2014/main" val="2734996896"/>
                    </a:ext>
                  </a:extLst>
                </a:gridCol>
                <a:gridCol w="648220">
                  <a:extLst>
                    <a:ext uri="{9D8B030D-6E8A-4147-A177-3AD203B41FA5}">
                      <a16:colId xmlns:a16="http://schemas.microsoft.com/office/drawing/2014/main" val="1202653525"/>
                    </a:ext>
                  </a:extLst>
                </a:gridCol>
              </a:tblGrid>
              <a:tr h="191808">
                <a:tc rowSpan="2">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Outcome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lnSpc>
                          <a:spcPct val="107000"/>
                        </a:lnSpc>
                        <a:spcBef>
                          <a:spcPts val="0"/>
                        </a:spcBef>
                        <a:spcAft>
                          <a:spcPts val="0"/>
                        </a:spcAft>
                      </a:pPr>
                      <a:r>
                        <a:rPr lang="en-US"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Events per 1000 person-weeks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rowSpan="2">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Rate Ratio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95% CI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P-value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3525518"/>
                  </a:ext>
                </a:extLst>
              </a:tr>
              <a:tr h="191808">
                <a:tc vMerge="1">
                  <a:txBody>
                    <a:bodyPr/>
                    <a:lstStyle/>
                    <a:p>
                      <a:endParaRPr lang="en-US"/>
                    </a:p>
                  </a:txBody>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Intervention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Control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38633350"/>
                  </a:ext>
                </a:extLst>
              </a:tr>
              <a:tr h="392497">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AV-T:  </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Antiviral Treatment Courses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0.59-1.03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0.077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8771049"/>
                  </a:ext>
                </a:extLst>
              </a:tr>
              <a:tr h="392497">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AV-P: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Antiviral Prophylaxis Courses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1.24-1.54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&lt;0.001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5403514"/>
                  </a:ext>
                </a:extLst>
              </a:tr>
              <a:tr h="593185">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ED-T: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Emergency department visits for any reason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0.64-0.92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5344854"/>
                  </a:ext>
                </a:extLst>
              </a:tr>
              <a:tr h="59318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ED-R:</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Emergency department visits for respiratory illness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0.72-1.45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0.903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563035"/>
                  </a:ext>
                </a:extLst>
              </a:tr>
              <a:tr h="392497">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H-T: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Hospitalization for any cause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11.0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0.67-0.93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5977213"/>
                  </a:ext>
                </a:extLst>
              </a:tr>
              <a:tr h="59318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H-R:</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Hospitalization for respiratory illness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0.66-1.20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0.426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231766"/>
                  </a:ext>
                </a:extLst>
              </a:tr>
              <a:tr h="392497">
                <a:tc>
                  <a:txBody>
                    <a:bodyPr/>
                    <a:lstStyle/>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H-LOS: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Hospital length of stay (days)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35.6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55.5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0.59-0.69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&lt;0.001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2913579"/>
                  </a:ext>
                </a:extLst>
              </a:tr>
              <a:tr h="392497">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D-T:</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Deaths due to any cause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0.80-1.15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0.645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340994"/>
                  </a:ext>
                </a:extLst>
              </a:tr>
              <a:tr h="593185">
                <a:tc>
                  <a:txBody>
                    <a:bodyPr/>
                    <a:lstStyle/>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D-R:</a:t>
                      </a:r>
                    </a:p>
                    <a:p>
                      <a:pPr marL="0" marR="0">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Deaths due to respiratory illness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0.47-1.39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0.451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2813992"/>
                  </a:ext>
                </a:extLst>
              </a:tr>
            </a:tbl>
          </a:graphicData>
        </a:graphic>
      </p:graphicFrame>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710215" y="1287262"/>
            <a:ext cx="10928410" cy="4545367"/>
          </a:xfrm>
        </p:spPr>
        <p:txBody>
          <a:bodyPr/>
          <a:lstStyle/>
          <a:p>
            <a:pPr>
              <a:lnSpc>
                <a:spcPct val="100000"/>
              </a:lnSpc>
            </a:pPr>
            <a:r>
              <a:rPr lang="en-US" dirty="0">
                <a:latin typeface="Roboto" panose="02000000000000000000" pitchFamily="2" charset="0"/>
                <a:ea typeface="Roboto" panose="02000000000000000000" pitchFamily="2" charset="0"/>
              </a:rPr>
              <a:t>Low-threshold criteria—such as the presence of new, acute respiratory infection symptoms—for initiating specimen collection coupled with nursing staff-initiated, on-site RIDT results in higher use of antiviral prophylaxis for influenza, lower numbers of ED visits and hospitalizations, and shorter hospital lengths of stay.</a:t>
            </a:r>
          </a:p>
          <a:p>
            <a:pPr>
              <a:lnSpc>
                <a:spcPct val="100000"/>
              </a:lnSpc>
            </a:pPr>
            <a:r>
              <a:rPr lang="en-US" dirty="0">
                <a:latin typeface="Roboto" panose="02000000000000000000" pitchFamily="2" charset="0"/>
                <a:ea typeface="Roboto" panose="02000000000000000000" pitchFamily="2" charset="0"/>
              </a:rPr>
              <a:t>Using low threshold ARI criteria and on-site testing is likely to facilitate early influenza outbreak detection and response.</a:t>
            </a:r>
          </a:p>
          <a:p>
            <a:pPr>
              <a:lnSpc>
                <a:spcPct val="100000"/>
              </a:lnSpc>
            </a:pPr>
            <a:r>
              <a:rPr lang="en-US" dirty="0">
                <a:latin typeface="Roboto" panose="02000000000000000000" pitchFamily="2" charset="0"/>
                <a:ea typeface="Roboto" panose="02000000000000000000" pitchFamily="2" charset="0"/>
              </a:rPr>
              <a:t>This feasible, and low-cost intervention may provide significant benefits and should be further tested in other settings.</a:t>
            </a:r>
          </a:p>
        </p:txBody>
      </p:sp>
    </p:spTree>
    <p:extLst>
      <p:ext uri="{BB962C8B-B14F-4D97-AF65-F5344CB8AC3E}">
        <p14:creationId xmlns:p14="http://schemas.microsoft.com/office/powerpoint/2010/main" val="736829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1FE0A889-2800-89F5-1BA5-97FAE11E44FF}"/>
              </a:ext>
            </a:extLst>
          </p:cNvPr>
          <p:cNvSpPr>
            <a:spLocks noGrp="1"/>
          </p:cNvSpPr>
          <p:nvPr>
            <p:ph idx="1"/>
          </p:nvPr>
        </p:nvSpPr>
        <p:spPr>
          <a:xfrm>
            <a:off x="838199" y="798991"/>
            <a:ext cx="9344487" cy="3013101"/>
          </a:xfrm>
        </p:spPr>
        <p:txBody>
          <a:bodyPr/>
          <a:lstStyle/>
          <a:p>
            <a:pPr marL="0" indent="0">
              <a:buNone/>
            </a:pPr>
            <a:r>
              <a:rPr lang="en-US" sz="3200" dirty="0"/>
              <a:t>Background Information is available at:</a:t>
            </a:r>
          </a:p>
          <a:p>
            <a:pPr marL="0" indent="0">
              <a:buNone/>
            </a:pPr>
            <a:endParaRPr lang="en-US" sz="3200" dirty="0"/>
          </a:p>
          <a:p>
            <a:pPr lvl="1"/>
            <a:r>
              <a:rPr lang="en-US" sz="2800" dirty="0">
                <a:solidFill>
                  <a:schemeClr val="tx1"/>
                </a:solidFill>
              </a:rPr>
              <a:t>Checovich M, Barlow S, Shult P, Reisdorf E, Temte JL.  Evaluation of viruses associated with acute respiratory infections in long-term care facilities using a novel method: Wisconsin 2016-2019.  JAMDA 2019  </a:t>
            </a:r>
            <a:r>
              <a:rPr lang="en-US" sz="2800" dirty="0">
                <a:hlinkClick r:id="rId2"/>
              </a:rPr>
              <a:t>https://doi.org/10.1016/j.jamda.2019.09.003</a:t>
            </a:r>
            <a:r>
              <a:rPr lang="en-US" sz="2800" dirty="0"/>
              <a:t> </a:t>
            </a:r>
          </a:p>
          <a:p>
            <a:endParaRPr lang="en-US" dirty="0"/>
          </a:p>
        </p:txBody>
      </p:sp>
      <p:pic>
        <p:nvPicPr>
          <p:cNvPr id="9" name="Picture 8">
            <a:extLst>
              <a:ext uri="{FF2B5EF4-FFF2-40B4-BE49-F238E27FC236}">
                <a16:creationId xmlns:a16="http://schemas.microsoft.com/office/drawing/2014/main" id="{B299F9CD-05BC-752A-D211-FDD322681C0A}"/>
              </a:ext>
            </a:extLst>
          </p:cNvPr>
          <p:cNvPicPr>
            <a:picLocks noChangeAspect="1"/>
          </p:cNvPicPr>
          <p:nvPr/>
        </p:nvPicPr>
        <p:blipFill>
          <a:blip r:embed="rId3"/>
          <a:stretch>
            <a:fillRect/>
          </a:stretch>
        </p:blipFill>
        <p:spPr>
          <a:xfrm>
            <a:off x="9868488" y="3937210"/>
            <a:ext cx="1930209" cy="1930209"/>
          </a:xfrm>
          <a:prstGeom prst="rect">
            <a:avLst/>
          </a:prstGeom>
        </p:spPr>
      </p:pic>
    </p:spTree>
    <p:extLst>
      <p:ext uri="{BB962C8B-B14F-4D97-AF65-F5344CB8AC3E}">
        <p14:creationId xmlns:p14="http://schemas.microsoft.com/office/powerpoint/2010/main" val="834504952"/>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110</TotalTime>
  <Words>704</Words>
  <Application>Microsoft Office PowerPoint</Application>
  <PresentationFormat>Widescreen</PresentationFormat>
  <Paragraphs>107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Roboto</vt:lpstr>
      <vt:lpstr>Trebuchet MS</vt:lpstr>
      <vt:lpstr>Office Theme</vt:lpstr>
      <vt:lpstr>Rapid Detection of Influenza Outbreaks in Long Term Care Facilities Reduces Emergency Room Visits and Hospitalization</vt:lpstr>
      <vt:lpstr>The Research Question</vt:lpstr>
      <vt:lpstr>Research Design and Method</vt:lpstr>
      <vt:lpstr>What the Research Found</vt:lpstr>
      <vt:lpstr>What this means for Clinical Practice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JONATHAN L TEMTE</cp:lastModifiedBy>
  <cp:revision>5</cp:revision>
  <dcterms:created xsi:type="dcterms:W3CDTF">2019-02-14T16:03:51Z</dcterms:created>
  <dcterms:modified xsi:type="dcterms:W3CDTF">2022-12-09T21:50:05Z</dcterms:modified>
</cp:coreProperties>
</file>