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4" r:id="rId3"/>
    <p:sldId id="263" r:id="rId4"/>
    <p:sldId id="261" r:id="rId5"/>
    <p:sldId id="266" r:id="rId6"/>
    <p:sldId id="262" r:id="rId7"/>
    <p:sldId id="267"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3555"/>
    <a:srgbClr val="4179BD"/>
    <a:srgbClr val="FBC5B5"/>
    <a:srgbClr val="EEA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p:restoredTop sz="94629"/>
  </p:normalViewPr>
  <p:slideViewPr>
    <p:cSldViewPr snapToGrid="0" snapToObjects="1">
      <p:cViewPr varScale="1">
        <p:scale>
          <a:sx n="48" d="100"/>
          <a:sy n="48" d="100"/>
        </p:scale>
        <p:origin x="46" y="20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865633"/>
            <a:ext cx="10515600" cy="658368"/>
          </a:xfrm>
        </p:spPr>
        <p:txBody>
          <a:bodyPr/>
          <a:lstStyle/>
          <a:p>
            <a:pPr algn="ctr"/>
            <a:r>
              <a:rPr lang="en-US" dirty="0"/>
              <a:t>Patient Function as a Health Indicator of Team-Based Primary Care: </a:t>
            </a:r>
            <a:br>
              <a:rPr lang="en-US" dirty="0"/>
            </a:br>
            <a:r>
              <a:rPr lang="en-US" dirty="0"/>
              <a:t>Perspectives from Patient and Primary Care Teams</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671146" y="3843528"/>
            <a:ext cx="10515600" cy="829056"/>
          </a:xfrm>
        </p:spPr>
        <p:txBody>
          <a:bodyPr/>
          <a:lstStyle/>
          <a:p>
            <a:pPr marL="0" indent="0" algn="ctr">
              <a:buNone/>
            </a:pPr>
            <a:r>
              <a:rPr lang="en-US" dirty="0"/>
              <a:t>Greg Cutforth, Catherine Donnelly, Deanne Taylor, Jordan Miller</a:t>
            </a:r>
          </a:p>
        </p:txBody>
      </p:sp>
      <p:sp>
        <p:nvSpPr>
          <p:cNvPr id="4" name="TextBox 3">
            <a:extLst>
              <a:ext uri="{FF2B5EF4-FFF2-40B4-BE49-F238E27FC236}">
                <a16:creationId xmlns:a16="http://schemas.microsoft.com/office/drawing/2014/main" id="{28E3F11C-1137-3E4C-A8A5-836A9F711D1C}"/>
              </a:ext>
            </a:extLst>
          </p:cNvPr>
          <p:cNvSpPr txBox="1"/>
          <p:nvPr/>
        </p:nvSpPr>
        <p:spPr>
          <a:xfrm>
            <a:off x="2078853" y="4248912"/>
            <a:ext cx="8241792" cy="923330"/>
          </a:xfrm>
          <a:prstGeom prst="rect">
            <a:avLst/>
          </a:prstGeom>
          <a:noFill/>
        </p:spPr>
        <p:txBody>
          <a:bodyPr wrap="square" rtlCol="0">
            <a:spAutoFit/>
          </a:bodyPr>
          <a:lstStyle/>
          <a:p>
            <a:pPr algn="ctr"/>
            <a:endParaRPr lang="en-US" b="1" dirty="0">
              <a:solidFill>
                <a:srgbClr val="1B3555"/>
              </a:solidFill>
            </a:endParaRPr>
          </a:p>
          <a:p>
            <a:pPr algn="ctr"/>
            <a:endParaRPr lang="en-US" dirty="0">
              <a:solidFill>
                <a:srgbClr val="1B3555"/>
              </a:solidFill>
            </a:endParaRPr>
          </a:p>
          <a:p>
            <a:pPr algn="ctr"/>
            <a:endParaRPr lang="en-US" dirty="0">
              <a:solidFill>
                <a:srgbClr val="1B3555"/>
              </a:solidFill>
            </a:endParaRPr>
          </a:p>
        </p:txBody>
      </p:sp>
      <p:pic>
        <p:nvPicPr>
          <p:cNvPr id="5" name="Picture 4">
            <a:extLst>
              <a:ext uri="{FF2B5EF4-FFF2-40B4-BE49-F238E27FC236}">
                <a16:creationId xmlns:a16="http://schemas.microsoft.com/office/drawing/2014/main" id="{78C1A0FC-2C31-3637-7FA1-5D5698C70018}"/>
              </a:ext>
            </a:extLst>
          </p:cNvPr>
          <p:cNvPicPr>
            <a:picLocks noChangeAspect="1"/>
          </p:cNvPicPr>
          <p:nvPr/>
        </p:nvPicPr>
        <p:blipFill rotWithShape="1">
          <a:blip r:embed="rId2"/>
          <a:srcRect t="32896" b="39418"/>
          <a:stretch/>
        </p:blipFill>
        <p:spPr>
          <a:xfrm>
            <a:off x="8917151" y="5102584"/>
            <a:ext cx="2683895" cy="743068"/>
          </a:xfrm>
          <a:prstGeom prst="rect">
            <a:avLst/>
          </a:prstGeom>
        </p:spPr>
      </p:pic>
      <p:pic>
        <p:nvPicPr>
          <p:cNvPr id="6" name="Picture 5">
            <a:extLst>
              <a:ext uri="{FF2B5EF4-FFF2-40B4-BE49-F238E27FC236}">
                <a16:creationId xmlns:a16="http://schemas.microsoft.com/office/drawing/2014/main" id="{458138B0-52F2-9327-BBB1-18E2416F1AF3}"/>
              </a:ext>
            </a:extLst>
          </p:cNvPr>
          <p:cNvPicPr>
            <a:picLocks noChangeAspect="1"/>
          </p:cNvPicPr>
          <p:nvPr/>
        </p:nvPicPr>
        <p:blipFill>
          <a:blip r:embed="rId3"/>
          <a:stretch>
            <a:fillRect/>
          </a:stretch>
        </p:blipFill>
        <p:spPr>
          <a:xfrm>
            <a:off x="92237" y="5024986"/>
            <a:ext cx="2386728" cy="898264"/>
          </a:xfrm>
          <a:prstGeom prst="rect">
            <a:avLst/>
          </a:prstGeom>
          <a:noFill/>
        </p:spPr>
      </p:pic>
      <p:pic>
        <p:nvPicPr>
          <p:cNvPr id="7" name="Picture 6" descr="A picture containing chart&#10;&#10;Description automatically generated">
            <a:extLst>
              <a:ext uri="{FF2B5EF4-FFF2-40B4-BE49-F238E27FC236}">
                <a16:creationId xmlns:a16="http://schemas.microsoft.com/office/drawing/2014/main" id="{A2790EC6-893A-CD3F-26A0-0945EFEF5B6C}"/>
              </a:ext>
            </a:extLst>
          </p:cNvPr>
          <p:cNvPicPr>
            <a:picLocks noChangeAspect="1"/>
          </p:cNvPicPr>
          <p:nvPr/>
        </p:nvPicPr>
        <p:blipFill>
          <a:blip r:embed="rId4"/>
          <a:stretch>
            <a:fillRect/>
          </a:stretch>
        </p:blipFill>
        <p:spPr>
          <a:xfrm>
            <a:off x="4929436" y="5199412"/>
            <a:ext cx="2210035" cy="460424"/>
          </a:xfrm>
          <a:prstGeom prst="rect">
            <a:avLst/>
          </a:prstGeom>
        </p:spPr>
      </p:pic>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38200" y="1097280"/>
            <a:ext cx="10515600" cy="5079683"/>
          </a:xfrm>
        </p:spPr>
        <p:txBody>
          <a:bodyPr/>
          <a:lstStyle/>
          <a:p>
            <a:r>
              <a:rPr lang="en-US" dirty="0"/>
              <a:t>From the perspectives of patients and primary care teams, what is the </a:t>
            </a:r>
            <a:r>
              <a:rPr lang="en-US" u="sng" dirty="0"/>
              <a:t>understanding</a:t>
            </a:r>
            <a:r>
              <a:rPr lang="en-US" dirty="0"/>
              <a:t> of the concept of patient function?</a:t>
            </a:r>
          </a:p>
          <a:p>
            <a:pPr lvl="1"/>
            <a:endParaRPr lang="en-US" dirty="0">
              <a:solidFill>
                <a:srgbClr val="1B3555"/>
              </a:solidFill>
            </a:endParaRPr>
          </a:p>
          <a:p>
            <a:r>
              <a:rPr lang="en-US" dirty="0"/>
              <a:t>From the perspectives of patients and primary care teams, what is the </a:t>
            </a:r>
            <a:r>
              <a:rPr lang="en-US" u="sng" dirty="0"/>
              <a:t>utility</a:t>
            </a:r>
            <a:r>
              <a:rPr lang="en-US" dirty="0"/>
              <a:t> of measuring patient function as a health indicator of team-based primary care for adult patients?</a:t>
            </a:r>
          </a:p>
        </p:txBody>
      </p:sp>
    </p:spTree>
    <p:extLst>
      <p:ext uri="{BB962C8B-B14F-4D97-AF65-F5344CB8AC3E}">
        <p14:creationId xmlns:p14="http://schemas.microsoft.com/office/powerpoint/2010/main" val="50507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838200" y="365125"/>
            <a:ext cx="10515600" cy="768731"/>
          </a:xfrm>
        </p:spPr>
        <p:txBody>
          <a:bodyPr/>
          <a:lstStyle/>
          <a:p>
            <a:r>
              <a:rPr lang="en-US" dirty="0"/>
              <a:t>Research Design </a:t>
            </a:r>
            <a:r>
              <a:rPr lang="en-US"/>
              <a:t>and Method</a:t>
            </a:r>
            <a:endParaRPr lang="en-US" dirty="0"/>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838200" y="1133856"/>
            <a:ext cx="10515600" cy="5043107"/>
          </a:xfrm>
        </p:spPr>
        <p:txBody>
          <a:bodyPr/>
          <a:lstStyle/>
          <a:p>
            <a:pPr marL="457200" indent="-457200" defTabSz="914400" eaLnBrk="0" fontAlgn="base" hangingPunct="0">
              <a:spcAft>
                <a:spcPct val="0"/>
              </a:spcAft>
              <a:defRPr/>
            </a:pPr>
            <a:r>
              <a:rPr lang="en-US" altLang="ko-KR" sz="2000" kern="0" dirty="0">
                <a:ea typeface="Microsoft Sans Serif" panose="020B0604020202020204" pitchFamily="34" charset="0"/>
                <a:cs typeface="Microsoft Sans Serif" panose="020B0604020202020204" pitchFamily="34" charset="0"/>
              </a:rPr>
              <a:t>We employed a qualitative description study using semi-structured interviews with patients and providers conducted through videoconferencing.  </a:t>
            </a:r>
          </a:p>
          <a:p>
            <a:pPr marL="457200" indent="-457200" defTabSz="914400" eaLnBrk="0" fontAlgn="base" hangingPunct="0">
              <a:spcAft>
                <a:spcPct val="0"/>
              </a:spcAft>
              <a:defRPr/>
            </a:pPr>
            <a:r>
              <a:rPr lang="en-US" altLang="ko-KR" sz="2000" kern="0" dirty="0">
                <a:ea typeface="Microsoft Sans Serif" panose="020B0604020202020204" pitchFamily="34" charset="0"/>
                <a:cs typeface="Microsoft Sans Serif" panose="020B0604020202020204" pitchFamily="34" charset="0"/>
              </a:rPr>
              <a:t>Patients were recruited from within the Interior Health region of British Columbia through the Primary Care Patient Reference Group and primary care networks.  Primary care providers were recruited from two primary care networks also operating in the Interior Health region. </a:t>
            </a:r>
          </a:p>
          <a:p>
            <a:pPr marL="457200" indent="-457200" defTabSz="914400" eaLnBrk="0" fontAlgn="base" hangingPunct="0">
              <a:spcAft>
                <a:spcPct val="0"/>
              </a:spcAft>
              <a:defRPr/>
            </a:pPr>
            <a:r>
              <a:rPr lang="en-US" altLang="ko-KR" sz="2000" kern="0" dirty="0">
                <a:ea typeface="Microsoft Sans Serif" panose="020B0604020202020204" pitchFamily="34" charset="0"/>
                <a:cs typeface="Microsoft Sans Serif" panose="020B0604020202020204" pitchFamily="34" charset="0"/>
              </a:rPr>
              <a:t>Interviews were transcribed verbatim, and the data analyzed by reflexive thematic analysis. </a:t>
            </a:r>
          </a:p>
          <a:p>
            <a:pPr marL="457200" indent="-457200" defTabSz="914400" eaLnBrk="0" fontAlgn="base" hangingPunct="0">
              <a:spcAft>
                <a:spcPct val="0"/>
              </a:spcAft>
              <a:defRPr/>
            </a:pPr>
            <a:r>
              <a:rPr lang="en-US" altLang="ko-KR" sz="2000" kern="0" dirty="0">
                <a:ea typeface="Microsoft Sans Serif" panose="020B0604020202020204" pitchFamily="34" charset="0"/>
                <a:cs typeface="Microsoft Sans Serif" panose="020B0604020202020204" pitchFamily="34" charset="0"/>
              </a:rPr>
              <a:t>To establish trustworthiness of the analysis findings, the study team used reflexive team meetings, independent coding, member checking, and maintained an audit trail. </a:t>
            </a:r>
          </a:p>
          <a:p>
            <a:pPr marL="457200" indent="-457200" defTabSz="914400" eaLnBrk="0" fontAlgn="base" hangingPunct="0">
              <a:spcAft>
                <a:spcPct val="0"/>
              </a:spcAft>
              <a:defRPr/>
            </a:pPr>
            <a:r>
              <a:rPr lang="en-US" altLang="ko-KR" sz="2000" kern="0" dirty="0">
                <a:ea typeface="Microsoft Sans Serif" panose="020B0604020202020204" pitchFamily="34" charset="0"/>
                <a:cs typeface="Microsoft Sans Serif" panose="020B0604020202020204" pitchFamily="34" charset="0"/>
              </a:rPr>
              <a:t>The research was approved by the </a:t>
            </a:r>
            <a:r>
              <a:rPr lang="en-US" sz="2000" b="0" i="0" u="none" strike="noStrike" dirty="0">
                <a:effectLst/>
                <a:ea typeface="Microsoft Sans Serif" panose="020B0604020202020204" pitchFamily="34" charset="0"/>
                <a:cs typeface="Microsoft Sans Serif" panose="020B0604020202020204" pitchFamily="34" charset="0"/>
              </a:rPr>
              <a:t>Health Sciences and Affiliated Teaching Hospitals Research Ethics Board at Queen’s University in Kingston, Ontario, Canada and the Interior Health Research Ethics Board.  </a:t>
            </a:r>
            <a:r>
              <a:rPr lang="en-US" sz="2000" b="0" i="0" dirty="0">
                <a:effectLst/>
                <a:ea typeface="Microsoft Sans Serif" panose="020B0604020202020204" pitchFamily="34" charset="0"/>
                <a:cs typeface="Microsoft Sans Serif" panose="020B0604020202020204" pitchFamily="34" charset="0"/>
              </a:rPr>
              <a:t>​</a:t>
            </a:r>
          </a:p>
        </p:txBody>
      </p:sp>
    </p:spTree>
    <p:extLst>
      <p:ext uri="{BB962C8B-B14F-4D97-AF65-F5344CB8AC3E}">
        <p14:creationId xmlns:p14="http://schemas.microsoft.com/office/powerpoint/2010/main" val="380108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838200" y="1188720"/>
            <a:ext cx="10515600" cy="4988243"/>
          </a:xfrm>
        </p:spPr>
        <p:txBody>
          <a:bodyPr/>
          <a:lstStyle/>
          <a:p>
            <a:pPr defTabSz="914400" eaLnBrk="0" fontAlgn="base" hangingPunct="0">
              <a:spcBef>
                <a:spcPts val="102"/>
              </a:spcBef>
              <a:spcAft>
                <a:spcPts val="102"/>
              </a:spcAft>
              <a:buNone/>
              <a:defRPr/>
            </a:pPr>
            <a:endParaRPr lang="en-US" sz="2000" dirty="0">
              <a:effectLst/>
              <a:ea typeface="Microsoft Sans Serif" panose="020B0604020202020204" pitchFamily="34" charset="0"/>
              <a:cs typeface="Microsoft Sans Serif" panose="020B0604020202020204" pitchFamily="34" charset="0"/>
            </a:endParaRPr>
          </a:p>
        </p:txBody>
      </p:sp>
      <p:pic>
        <p:nvPicPr>
          <p:cNvPr id="5" name="Picture 4">
            <a:extLst>
              <a:ext uri="{FF2B5EF4-FFF2-40B4-BE49-F238E27FC236}">
                <a16:creationId xmlns:a16="http://schemas.microsoft.com/office/drawing/2014/main" id="{FD137969-DE29-B640-A130-183F714CE8D6}"/>
              </a:ext>
            </a:extLst>
          </p:cNvPr>
          <p:cNvPicPr>
            <a:picLocks noChangeAspect="1"/>
          </p:cNvPicPr>
          <p:nvPr/>
        </p:nvPicPr>
        <p:blipFill>
          <a:blip r:embed="rId2"/>
          <a:stretch>
            <a:fillRect/>
          </a:stretch>
        </p:blipFill>
        <p:spPr>
          <a:xfrm>
            <a:off x="363049" y="2206869"/>
            <a:ext cx="5278262" cy="3328254"/>
          </a:xfrm>
          <a:prstGeom prst="rect">
            <a:avLst/>
          </a:prstGeom>
        </p:spPr>
      </p:pic>
      <p:pic>
        <p:nvPicPr>
          <p:cNvPr id="7" name="Picture 6">
            <a:extLst>
              <a:ext uri="{FF2B5EF4-FFF2-40B4-BE49-F238E27FC236}">
                <a16:creationId xmlns:a16="http://schemas.microsoft.com/office/drawing/2014/main" id="{69AABE73-F235-AEA3-CA55-FDC5B1753393}"/>
              </a:ext>
            </a:extLst>
          </p:cNvPr>
          <p:cNvPicPr>
            <a:picLocks noChangeAspect="1"/>
          </p:cNvPicPr>
          <p:nvPr/>
        </p:nvPicPr>
        <p:blipFill>
          <a:blip r:embed="rId3"/>
          <a:stretch>
            <a:fillRect/>
          </a:stretch>
        </p:blipFill>
        <p:spPr>
          <a:xfrm>
            <a:off x="6550691" y="2206869"/>
            <a:ext cx="5009537" cy="3328254"/>
          </a:xfrm>
          <a:prstGeom prst="rect">
            <a:avLst/>
          </a:prstGeom>
        </p:spPr>
      </p:pic>
    </p:spTree>
    <p:extLst>
      <p:ext uri="{BB962C8B-B14F-4D97-AF65-F5344CB8AC3E}">
        <p14:creationId xmlns:p14="http://schemas.microsoft.com/office/powerpoint/2010/main" val="160411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838200" y="1188720"/>
            <a:ext cx="10515600" cy="4988243"/>
          </a:xfrm>
        </p:spPr>
        <p:txBody>
          <a:bodyPr/>
          <a:lstStyle/>
          <a:p>
            <a:pPr defTabSz="914400" eaLnBrk="0" fontAlgn="base" hangingPunct="0">
              <a:spcBef>
                <a:spcPts val="102"/>
              </a:spcBef>
              <a:spcAft>
                <a:spcPts val="102"/>
              </a:spcAft>
              <a:buNone/>
              <a:defRPr/>
            </a:pPr>
            <a:r>
              <a:rPr lang="en-US" sz="2400" b="1" dirty="0">
                <a:effectLst/>
                <a:ea typeface="Microsoft Sans Serif" panose="020B0604020202020204" pitchFamily="34" charset="0"/>
                <a:cs typeface="Microsoft Sans Serif" panose="020B0604020202020204" pitchFamily="34" charset="0"/>
              </a:rPr>
              <a:t>The study findings suggest:</a:t>
            </a:r>
          </a:p>
          <a:p>
            <a:pPr defTabSz="914400" eaLnBrk="0" fontAlgn="base" hangingPunct="0">
              <a:spcBef>
                <a:spcPts val="102"/>
              </a:spcBef>
              <a:spcAft>
                <a:spcPts val="102"/>
              </a:spcAft>
              <a:buNone/>
              <a:defRPr/>
            </a:pPr>
            <a:endParaRPr lang="en-US" sz="2400" b="1" dirty="0">
              <a:effectLst/>
              <a:ea typeface="Microsoft Sans Serif" panose="020B0604020202020204" pitchFamily="34" charset="0"/>
              <a:cs typeface="Microsoft Sans Serif" panose="020B0604020202020204" pitchFamily="34" charset="0"/>
            </a:endParaRPr>
          </a:p>
          <a:p>
            <a:pPr marL="457200" indent="-457200" defTabSz="914400" eaLnBrk="0" fontAlgn="base" hangingPunct="0">
              <a:spcBef>
                <a:spcPts val="102"/>
              </a:spcBef>
              <a:spcAft>
                <a:spcPts val="102"/>
              </a:spcAft>
              <a:buFont typeface="Arial" panose="020B0604020202020204" pitchFamily="34" charset="0"/>
              <a:buChar char="•"/>
              <a:defRPr/>
            </a:pPr>
            <a:r>
              <a:rPr lang="en-US" sz="2400" dirty="0">
                <a:ea typeface="Microsoft Sans Serif" panose="020B0604020202020204" pitchFamily="34" charset="0"/>
                <a:cs typeface="Microsoft Sans Serif" panose="020B0604020202020204" pitchFamily="34" charset="0"/>
              </a:rPr>
              <a:t>P</a:t>
            </a:r>
            <a:r>
              <a:rPr lang="en-US" sz="2400" dirty="0">
                <a:effectLst/>
                <a:ea typeface="Microsoft Sans Serif" panose="020B0604020202020204" pitchFamily="34" charset="0"/>
                <a:cs typeface="Microsoft Sans Serif" panose="020B0604020202020204" pitchFamily="34" charset="0"/>
              </a:rPr>
              <a:t>atients and providers generally understand the concept of patient function and recognized the importance of patient perceptions in determining functional status;  although </a:t>
            </a:r>
            <a:r>
              <a:rPr lang="en-US" sz="2400" dirty="0">
                <a:ea typeface="Microsoft Sans Serif" panose="020B0604020202020204" pitchFamily="34" charset="0"/>
                <a:cs typeface="Microsoft Sans Serif" panose="020B0604020202020204" pitchFamily="34" charset="0"/>
              </a:rPr>
              <a:t>patients and providers</a:t>
            </a:r>
            <a:r>
              <a:rPr lang="en-US" sz="2400" dirty="0">
                <a:effectLst/>
                <a:ea typeface="Microsoft Sans Serif" panose="020B0604020202020204" pitchFamily="34" charset="0"/>
                <a:cs typeface="Microsoft Sans Serif" panose="020B0604020202020204" pitchFamily="34" charset="0"/>
              </a:rPr>
              <a:t> may not specifically use the term “function</a:t>
            </a:r>
            <a:r>
              <a:rPr lang="en-CA" sz="2400" dirty="0">
                <a:effectLst/>
                <a:ea typeface="Microsoft Sans Serif" panose="020B0604020202020204" pitchFamily="34" charset="0"/>
                <a:cs typeface="Microsoft Sans Serif" panose="020B0604020202020204" pitchFamily="34" charset="0"/>
              </a:rPr>
              <a:t>”</a:t>
            </a:r>
            <a:r>
              <a:rPr lang="en-US" sz="2400" dirty="0">
                <a:effectLst/>
                <a:ea typeface="Microsoft Sans Serif" panose="020B0604020202020204" pitchFamily="34" charset="0"/>
                <a:cs typeface="Microsoft Sans Serif" panose="020B0604020202020204" pitchFamily="34" charset="0"/>
              </a:rPr>
              <a:t> to describe what can be a complex and personal topic.  </a:t>
            </a:r>
          </a:p>
          <a:p>
            <a:pPr marL="0" indent="0" defTabSz="914400" eaLnBrk="0" fontAlgn="base" hangingPunct="0">
              <a:spcBef>
                <a:spcPts val="102"/>
              </a:spcBef>
              <a:spcAft>
                <a:spcPts val="102"/>
              </a:spcAft>
              <a:buNone/>
              <a:defRPr/>
            </a:pPr>
            <a:endParaRPr lang="en-US" sz="2400" dirty="0">
              <a:effectLst/>
              <a:ea typeface="Microsoft Sans Serif" panose="020B0604020202020204" pitchFamily="34" charset="0"/>
              <a:cs typeface="Microsoft Sans Serif" panose="020B0604020202020204" pitchFamily="34" charset="0"/>
            </a:endParaRPr>
          </a:p>
          <a:p>
            <a:pPr marL="457200" indent="-457200" defTabSz="914400" eaLnBrk="0" fontAlgn="base" hangingPunct="0">
              <a:spcBef>
                <a:spcPts val="102"/>
              </a:spcBef>
              <a:spcAft>
                <a:spcPts val="102"/>
              </a:spcAft>
              <a:buFont typeface="Arial" panose="020B0604020202020204" pitchFamily="34" charset="0"/>
              <a:buChar char="•"/>
              <a:defRPr/>
            </a:pPr>
            <a:r>
              <a:rPr lang="en-US" sz="2400" dirty="0">
                <a:effectLst/>
                <a:ea typeface="Microsoft Sans Serif" panose="020B0604020202020204" pitchFamily="34" charset="0"/>
                <a:cs typeface="Microsoft Sans Serif" panose="020B0604020202020204" pitchFamily="34" charset="0"/>
              </a:rPr>
              <a:t>Patients and providers perceived patient function as an important and useful health indicator for team-based primary care that supports</a:t>
            </a:r>
            <a:r>
              <a:rPr lang="en-US" sz="2400" dirty="0">
                <a:ea typeface="Microsoft Sans Serif" panose="020B0604020202020204" pitchFamily="34" charset="0"/>
                <a:cs typeface="Microsoft Sans Serif" panose="020B0604020202020204" pitchFamily="34" charset="0"/>
              </a:rPr>
              <a:t> </a:t>
            </a:r>
            <a:r>
              <a:rPr lang="en-US" sz="2400" dirty="0">
                <a:effectLst/>
                <a:ea typeface="Microsoft Sans Serif" panose="020B0604020202020204" pitchFamily="34" charset="0"/>
                <a:cs typeface="Microsoft Sans Serif" panose="020B0604020202020204" pitchFamily="34" charset="0"/>
              </a:rPr>
              <a:t>better patient-</a:t>
            </a:r>
            <a:r>
              <a:rPr lang="en-US" sz="2400" dirty="0" err="1">
                <a:effectLst/>
                <a:ea typeface="Microsoft Sans Serif" panose="020B0604020202020204" pitchFamily="34" charset="0"/>
                <a:cs typeface="Microsoft Sans Serif" panose="020B0604020202020204" pitchFamily="34" charset="0"/>
              </a:rPr>
              <a:t>centred</a:t>
            </a:r>
            <a:r>
              <a:rPr lang="en-US" sz="2400" dirty="0">
                <a:effectLst/>
                <a:ea typeface="Microsoft Sans Serif" panose="020B0604020202020204" pitchFamily="34" charset="0"/>
                <a:cs typeface="Microsoft Sans Serif" panose="020B0604020202020204" pitchFamily="34" charset="0"/>
              </a:rPr>
              <a:t> primary care, provides a common language amongst primary care teams, and supports quality improvement; although it may be challenging to implement measures of function into practice.  </a:t>
            </a:r>
          </a:p>
          <a:p>
            <a:pPr defTabSz="914400" eaLnBrk="0" fontAlgn="base" hangingPunct="0">
              <a:spcBef>
                <a:spcPts val="102"/>
              </a:spcBef>
              <a:spcAft>
                <a:spcPts val="102"/>
              </a:spcAft>
              <a:buNone/>
              <a:defRPr/>
            </a:pPr>
            <a:endParaRPr lang="en-US" sz="2000" dirty="0">
              <a:effectLst/>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151958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1224501"/>
            <a:ext cx="10515600" cy="4731026"/>
          </a:xfrm>
        </p:spPr>
        <p:txBody>
          <a:bodyPr/>
          <a:lstStyle/>
          <a:p>
            <a:pPr defTabSz="914400" eaLnBrk="0" fontAlgn="base" hangingPunct="0">
              <a:spcBef>
                <a:spcPts val="102"/>
              </a:spcBef>
              <a:spcAft>
                <a:spcPts val="102"/>
              </a:spcAft>
              <a:buNone/>
              <a:defRPr/>
            </a:pPr>
            <a:r>
              <a:rPr lang="en-US" sz="2400" b="1" dirty="0">
                <a:effectLst/>
                <a:ea typeface="Microsoft Sans Serif" panose="020B0604020202020204" pitchFamily="34" charset="0"/>
                <a:cs typeface="Microsoft Sans Serif" panose="020B0604020202020204" pitchFamily="34" charset="0"/>
              </a:rPr>
              <a:t>Patients: </a:t>
            </a:r>
          </a:p>
          <a:p>
            <a:pPr eaLnBrk="0" fontAlgn="base" hangingPunct="0">
              <a:spcBef>
                <a:spcPts val="102"/>
              </a:spcBef>
              <a:spcAft>
                <a:spcPts val="102"/>
              </a:spcAft>
              <a:defRPr/>
            </a:pPr>
            <a:r>
              <a:rPr lang="en-US" sz="2400" dirty="0">
                <a:ea typeface="Microsoft Sans Serif" panose="020B0604020202020204" pitchFamily="34" charset="0"/>
                <a:cs typeface="Microsoft Sans Serif" panose="020B0604020202020204" pitchFamily="34" charset="0"/>
              </a:rPr>
              <a:t>Should ensure their ability to do the things that are important to them in their daily life is part of their clinical interaction with primary care teams (e.g. goal setting, decision-making, measuring outcomes of care).</a:t>
            </a:r>
            <a:endParaRPr lang="en-US" sz="2400" dirty="0">
              <a:effectLst/>
              <a:ea typeface="Microsoft Sans Serif" panose="020B0604020202020204" pitchFamily="34" charset="0"/>
              <a:cs typeface="Microsoft Sans Serif" panose="020B0604020202020204" pitchFamily="34" charset="0"/>
            </a:endParaRPr>
          </a:p>
          <a:p>
            <a:pPr defTabSz="914400" eaLnBrk="0" fontAlgn="base" hangingPunct="0">
              <a:spcBef>
                <a:spcPts val="102"/>
              </a:spcBef>
              <a:spcAft>
                <a:spcPts val="102"/>
              </a:spcAft>
              <a:buNone/>
              <a:defRPr/>
            </a:pPr>
            <a:endParaRPr lang="en-US" sz="2400" dirty="0">
              <a:effectLst/>
              <a:ea typeface="Microsoft Sans Serif" panose="020B0604020202020204" pitchFamily="34" charset="0"/>
              <a:cs typeface="Microsoft Sans Serif" panose="020B0604020202020204" pitchFamily="34" charset="0"/>
            </a:endParaRPr>
          </a:p>
          <a:p>
            <a:pPr defTabSz="914400" eaLnBrk="0" fontAlgn="base" hangingPunct="0">
              <a:spcBef>
                <a:spcPts val="102"/>
              </a:spcBef>
              <a:spcAft>
                <a:spcPts val="102"/>
              </a:spcAft>
              <a:buNone/>
              <a:defRPr/>
            </a:pPr>
            <a:r>
              <a:rPr lang="en-US" sz="2400" b="1" dirty="0">
                <a:effectLst/>
                <a:ea typeface="Microsoft Sans Serif" panose="020B0604020202020204" pitchFamily="34" charset="0"/>
                <a:cs typeface="Microsoft Sans Serif" panose="020B0604020202020204" pitchFamily="34" charset="0"/>
              </a:rPr>
              <a:t>Clinicians: </a:t>
            </a:r>
          </a:p>
          <a:p>
            <a:pPr eaLnBrk="0" fontAlgn="base" hangingPunct="0">
              <a:spcBef>
                <a:spcPts val="102"/>
              </a:spcBef>
              <a:spcAft>
                <a:spcPts val="102"/>
              </a:spcAft>
              <a:defRPr/>
            </a:pPr>
            <a:r>
              <a:rPr lang="en-US" sz="2400" dirty="0">
                <a:effectLst/>
                <a:ea typeface="Microsoft Sans Serif" panose="020B0604020202020204" pitchFamily="34" charset="0"/>
                <a:cs typeface="Microsoft Sans Serif" panose="020B0604020202020204" pitchFamily="34" charset="0"/>
              </a:rPr>
              <a:t>Should make a patient’s function part of their clinical interactions with patients and families </a:t>
            </a:r>
            <a:r>
              <a:rPr lang="en-US" sz="2400" dirty="0">
                <a:ea typeface="Microsoft Sans Serif" panose="020B0604020202020204" pitchFamily="34" charset="0"/>
                <a:cs typeface="Microsoft Sans Serif" panose="020B0604020202020204" pitchFamily="34" charset="0"/>
              </a:rPr>
              <a:t>(e.g. goal setting, decision-making, measuring outcomes of care)</a:t>
            </a:r>
            <a:r>
              <a:rPr lang="en-US" sz="2400" dirty="0">
                <a:effectLst/>
                <a:ea typeface="Microsoft Sans Serif" panose="020B0604020202020204" pitchFamily="34" charset="0"/>
                <a:cs typeface="Microsoft Sans Serif" panose="020B0604020202020204" pitchFamily="34" charset="0"/>
              </a:rPr>
              <a:t>.</a:t>
            </a:r>
          </a:p>
          <a:p>
            <a:pPr eaLnBrk="0" fontAlgn="base" hangingPunct="0">
              <a:spcBef>
                <a:spcPts val="102"/>
              </a:spcBef>
              <a:spcAft>
                <a:spcPts val="102"/>
              </a:spcAft>
              <a:defRPr/>
            </a:pPr>
            <a:r>
              <a:rPr lang="en-US" sz="2400" dirty="0">
                <a:ea typeface="Microsoft Sans Serif" panose="020B0604020202020204" pitchFamily="34" charset="0"/>
                <a:cs typeface="Microsoft Sans Serif" panose="020B0604020202020204" pitchFamily="34" charset="0"/>
              </a:rPr>
              <a:t>Use patient function to communicate with members of the primary care team. </a:t>
            </a:r>
            <a:r>
              <a:rPr lang="en-US" sz="2400" dirty="0">
                <a:effectLst/>
                <a:ea typeface="Microsoft Sans Serif" panose="020B0604020202020204" pitchFamily="34" charset="0"/>
                <a:cs typeface="Microsoft Sans Serif" panose="020B0604020202020204" pitchFamily="34" charset="0"/>
              </a:rPr>
              <a:t> </a:t>
            </a:r>
          </a:p>
        </p:txBody>
      </p:sp>
    </p:spTree>
    <p:extLst>
      <p:ext uri="{BB962C8B-B14F-4D97-AF65-F5344CB8AC3E}">
        <p14:creationId xmlns:p14="http://schemas.microsoft.com/office/powerpoint/2010/main" val="736829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1224501"/>
            <a:ext cx="10715045" cy="4731026"/>
          </a:xfrm>
        </p:spPr>
        <p:txBody>
          <a:bodyPr/>
          <a:lstStyle/>
          <a:p>
            <a:pPr defTabSz="914400" eaLnBrk="0" fontAlgn="base" hangingPunct="0">
              <a:spcBef>
                <a:spcPts val="102"/>
              </a:spcBef>
              <a:spcAft>
                <a:spcPts val="102"/>
              </a:spcAft>
              <a:buNone/>
              <a:defRPr/>
            </a:pPr>
            <a:r>
              <a:rPr lang="en-US" sz="2400" b="1" dirty="0">
                <a:effectLst/>
                <a:ea typeface="Microsoft Sans Serif" panose="020B0604020202020204" pitchFamily="34" charset="0"/>
                <a:cs typeface="Microsoft Sans Serif" panose="020B0604020202020204" pitchFamily="34" charset="0"/>
              </a:rPr>
              <a:t>Primary Care Teams and Managers </a:t>
            </a:r>
          </a:p>
          <a:p>
            <a:pPr eaLnBrk="0" fontAlgn="base" hangingPunct="0">
              <a:spcBef>
                <a:spcPts val="102"/>
              </a:spcBef>
              <a:spcAft>
                <a:spcPts val="102"/>
              </a:spcAft>
              <a:defRPr/>
            </a:pPr>
            <a:r>
              <a:rPr lang="en-US" sz="2400" dirty="0">
                <a:ea typeface="Microsoft Sans Serif" panose="020B0604020202020204" pitchFamily="34" charset="0"/>
                <a:cs typeface="Microsoft Sans Serif" panose="020B0604020202020204" pitchFamily="34" charset="0"/>
              </a:rPr>
              <a:t>Use a patient’s function to inform how the team mobilizes around the patient and their care needs (e.g. care conferences, team member involvement).</a:t>
            </a:r>
          </a:p>
          <a:p>
            <a:pPr eaLnBrk="0" fontAlgn="base" hangingPunct="0">
              <a:spcBef>
                <a:spcPts val="102"/>
              </a:spcBef>
              <a:spcAft>
                <a:spcPts val="102"/>
              </a:spcAft>
              <a:defRPr/>
            </a:pPr>
            <a:r>
              <a:rPr lang="en-US" sz="2400" dirty="0">
                <a:ea typeface="Microsoft Sans Serif" panose="020B0604020202020204" pitchFamily="34" charset="0"/>
                <a:cs typeface="Microsoft Sans Serif" panose="020B0604020202020204" pitchFamily="34" charset="0"/>
              </a:rPr>
              <a:t>Use patient function data to inform quality improvement efforts (e.g. patient education, team training, clinical processes, and service design)  </a:t>
            </a:r>
          </a:p>
          <a:p>
            <a:pPr eaLnBrk="0" fontAlgn="base" hangingPunct="0">
              <a:spcBef>
                <a:spcPts val="102"/>
              </a:spcBef>
              <a:spcAft>
                <a:spcPts val="102"/>
              </a:spcAft>
              <a:defRPr/>
            </a:pPr>
            <a:endParaRPr lang="en-US" sz="2400" dirty="0">
              <a:ea typeface="Microsoft Sans Serif" panose="020B0604020202020204" pitchFamily="34" charset="0"/>
              <a:cs typeface="Microsoft Sans Serif" panose="020B0604020202020204" pitchFamily="34" charset="0"/>
            </a:endParaRPr>
          </a:p>
          <a:p>
            <a:pPr defTabSz="914400" eaLnBrk="0" fontAlgn="base" hangingPunct="0">
              <a:spcBef>
                <a:spcPts val="102"/>
              </a:spcBef>
              <a:spcAft>
                <a:spcPts val="102"/>
              </a:spcAft>
              <a:buNone/>
              <a:defRPr/>
            </a:pPr>
            <a:r>
              <a:rPr lang="en-US" sz="2400" b="1" dirty="0">
                <a:effectLst/>
                <a:ea typeface="Microsoft Sans Serif" panose="020B0604020202020204" pitchFamily="34" charset="0"/>
                <a:cs typeface="Microsoft Sans Serif" panose="020B0604020202020204" pitchFamily="34" charset="0"/>
              </a:rPr>
              <a:t>Health Systems and Administrators: </a:t>
            </a:r>
          </a:p>
          <a:p>
            <a:pPr eaLnBrk="0" fontAlgn="base" hangingPunct="0">
              <a:spcBef>
                <a:spcPts val="102"/>
              </a:spcBef>
              <a:spcAft>
                <a:spcPts val="102"/>
              </a:spcAft>
              <a:defRPr/>
            </a:pPr>
            <a:r>
              <a:rPr lang="en-US" sz="2400" dirty="0">
                <a:ea typeface="Microsoft Sans Serif" panose="020B0604020202020204" pitchFamily="34" charset="0"/>
                <a:cs typeface="Microsoft Sans Serif" panose="020B0604020202020204" pitchFamily="34" charset="0"/>
              </a:rPr>
              <a:t>Identify and implement a valid and reliable measure of patient function that is a feasible and useful health indicator for primary care teams. </a:t>
            </a:r>
          </a:p>
          <a:p>
            <a:pPr eaLnBrk="0" fontAlgn="base" hangingPunct="0">
              <a:spcBef>
                <a:spcPts val="102"/>
              </a:spcBef>
              <a:spcAft>
                <a:spcPts val="102"/>
              </a:spcAft>
              <a:defRPr/>
            </a:pPr>
            <a:r>
              <a:rPr lang="en-US" sz="2400" dirty="0">
                <a:ea typeface="Microsoft Sans Serif" panose="020B0604020202020204" pitchFamily="34" charset="0"/>
                <a:cs typeface="Microsoft Sans Serif" panose="020B0604020202020204" pitchFamily="34" charset="0"/>
              </a:rPr>
              <a:t>U</a:t>
            </a:r>
            <a:r>
              <a:rPr lang="en-US" sz="2400" dirty="0">
                <a:effectLst/>
                <a:ea typeface="Microsoft Sans Serif" panose="020B0604020202020204" pitchFamily="34" charset="0"/>
                <a:cs typeface="Microsoft Sans Serif" panose="020B0604020202020204" pitchFamily="34" charset="0"/>
              </a:rPr>
              <a:t>tilize patient function data to inform and measure quality improvement initiatives to optimize team-based primary care (e.g. </a:t>
            </a:r>
            <a:r>
              <a:rPr lang="en-US" sz="2400" dirty="0">
                <a:ea typeface="Microsoft Sans Serif" panose="020B0604020202020204" pitchFamily="34" charset="0"/>
                <a:cs typeface="Microsoft Sans Serif" panose="020B0604020202020204" pitchFamily="34" charset="0"/>
              </a:rPr>
              <a:t>resource allocation, </a:t>
            </a:r>
            <a:r>
              <a:rPr lang="en-US" sz="2400" dirty="0">
                <a:effectLst/>
                <a:ea typeface="Microsoft Sans Serif" panose="020B0604020202020204" pitchFamily="34" charset="0"/>
                <a:cs typeface="Microsoft Sans Serif" panose="020B0604020202020204" pitchFamily="34" charset="0"/>
              </a:rPr>
              <a:t>team composition, training and education, and measuring health outcomes for patients).</a:t>
            </a:r>
          </a:p>
          <a:p>
            <a:pPr eaLnBrk="0" fontAlgn="base" hangingPunct="0">
              <a:spcBef>
                <a:spcPts val="102"/>
              </a:spcBef>
              <a:spcAft>
                <a:spcPts val="102"/>
              </a:spcAft>
              <a:defRPr/>
            </a:pPr>
            <a:endParaRPr lang="en-US" sz="2400" dirty="0">
              <a:ea typeface="Microsoft Sans Serif" panose="020B0604020202020204" pitchFamily="34" charset="0"/>
              <a:cs typeface="Microsoft Sans Serif" panose="020B0604020202020204" pitchFamily="34" charset="0"/>
            </a:endParaRPr>
          </a:p>
          <a:p>
            <a:pPr defTabSz="914400" eaLnBrk="0" fontAlgn="base" hangingPunct="0">
              <a:spcBef>
                <a:spcPts val="102"/>
              </a:spcBef>
              <a:spcAft>
                <a:spcPts val="102"/>
              </a:spcAft>
              <a:buNone/>
              <a:defRPr/>
            </a:pPr>
            <a:endParaRPr lang="en-US" sz="2800" dirty="0">
              <a:effectLst/>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438484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Optional: Add citation if work is published</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1950721"/>
            <a:ext cx="10515600" cy="3681984"/>
          </a:xfrm>
        </p:spPr>
        <p:txBody>
          <a:bodyPr/>
          <a:lstStyle/>
          <a:p>
            <a:endParaRPr lang="en-US" dirty="0"/>
          </a:p>
        </p:txBody>
      </p:sp>
    </p:spTree>
    <p:extLst>
      <p:ext uri="{BB962C8B-B14F-4D97-AF65-F5344CB8AC3E}">
        <p14:creationId xmlns:p14="http://schemas.microsoft.com/office/powerpoint/2010/main" val="834504952"/>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114</TotalTime>
  <Words>568</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Trebuchet MS</vt:lpstr>
      <vt:lpstr>Office Theme</vt:lpstr>
      <vt:lpstr>Patient Function as a Health Indicator of Team-Based Primary Care:  Perspectives from Patient and Primary Care Teams</vt:lpstr>
      <vt:lpstr>The Research Question</vt:lpstr>
      <vt:lpstr>Research Design and Method</vt:lpstr>
      <vt:lpstr>What the Research Found</vt:lpstr>
      <vt:lpstr>What the Research Found</vt:lpstr>
      <vt:lpstr>What this means for Clinical Practice</vt:lpstr>
      <vt:lpstr>What this means for Clinical Practice</vt:lpstr>
      <vt:lpstr>Optional: Add citation if work is published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Greg Cutforth</cp:lastModifiedBy>
  <cp:revision>10</cp:revision>
  <dcterms:created xsi:type="dcterms:W3CDTF">2019-02-14T16:03:51Z</dcterms:created>
  <dcterms:modified xsi:type="dcterms:W3CDTF">2022-12-27T19:24:56Z</dcterms:modified>
</cp:coreProperties>
</file>