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embeddedFontLst>
    <p:embeddedFont>
      <p:font typeface="Karla Light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g6JKBHaBeKNrU+ye6aVB1JxR6E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KarlaLight-bold.fntdata"/><Relationship Id="rId10" Type="http://schemas.openxmlformats.org/officeDocument/2006/relationships/font" Target="fonts/KarlaLight-regular.fntdata"/><Relationship Id="rId13" Type="http://schemas.openxmlformats.org/officeDocument/2006/relationships/font" Target="fonts/KarlaLight-boldItalic.fntdata"/><Relationship Id="rId12" Type="http://schemas.openxmlformats.org/officeDocument/2006/relationships/font" Target="fonts/KarlaLight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1c00cf9374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g1c00cf93742_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 type="obj">
  <p:cSld name="OBJECT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8914" y="11575"/>
            <a:ext cx="12189339" cy="685614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4400"/>
              <a:buFont typeface="Trebuchet MS"/>
              <a:buNone/>
              <a:defRPr b="0" i="0" sz="4400" u="none" cap="none" strike="noStrike">
                <a:solidFill>
                  <a:srgbClr val="4179B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B3555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1B355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EA12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EEA12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BC5B5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FBC5B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179BD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4179BD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1575"/>
            <a:ext cx="12187160" cy="6856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Authors" type="secHead">
  <p:cSld name="SECTION_HEADER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661" y="11575"/>
            <a:ext cx="12189339" cy="685614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6000"/>
              <a:buFont typeface="Trebuchet MS"/>
              <a:buNone/>
              <a:defRPr b="0" i="0" sz="6000" u="none" cap="none" strike="noStrike">
                <a:solidFill>
                  <a:srgbClr val="4179B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" name="Google Shape;15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EA121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EA12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1919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1919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>
  <p:cSld name="Blank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661" y="11575"/>
            <a:ext cx="12189339" cy="6856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"/>
          <p:cNvSpPr txBox="1"/>
          <p:nvPr>
            <p:ph type="title"/>
          </p:nvPr>
        </p:nvSpPr>
        <p:spPr>
          <a:xfrm>
            <a:off x="838200" y="865607"/>
            <a:ext cx="10515600" cy="215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2"/>
                </a:solidFill>
              </a:rPr>
              <a:t>Electronically-delivered push notifications improve patient adherence to preventive care: a cohort study</a:t>
            </a:r>
            <a:endParaRPr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4400"/>
              <a:buFont typeface="Trebuchet MS"/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3" name="Google Shape;23;p1"/>
          <p:cNvSpPr txBox="1"/>
          <p:nvPr>
            <p:ph idx="1" type="body"/>
          </p:nvPr>
        </p:nvSpPr>
        <p:spPr>
          <a:xfrm>
            <a:off x="838200" y="3304033"/>
            <a:ext cx="10515600" cy="8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B3555"/>
              </a:buClr>
              <a:buSzPts val="2800"/>
              <a:buFont typeface="Arial"/>
              <a:buNone/>
            </a:pPr>
            <a:r>
              <a:rPr lang="en-US"/>
              <a:t>Lenard Lesser, MD, MSHS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B3555"/>
              </a:buClr>
              <a:buSzPts val="2800"/>
              <a:buFont typeface="Arial"/>
              <a:buNone/>
            </a:pPr>
            <a:r>
              <a:rPr lang="en-US"/>
              <a:t>Esha Datta, PhD</a:t>
            </a:r>
            <a:endParaRPr/>
          </a:p>
        </p:txBody>
      </p:sp>
      <p:sp>
        <p:nvSpPr>
          <p:cNvPr id="24" name="Google Shape;24;p1"/>
          <p:cNvSpPr txBox="1"/>
          <p:nvPr/>
        </p:nvSpPr>
        <p:spPr>
          <a:xfrm>
            <a:off x="2157984" y="4815840"/>
            <a:ext cx="8241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1B3555"/>
                </a:solidFill>
                <a:latin typeface="Trebuchet MS"/>
                <a:ea typeface="Trebuchet MS"/>
                <a:cs typeface="Trebuchet MS"/>
                <a:sym typeface="Trebuchet MS"/>
              </a:rPr>
              <a:t>One Medical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"/>
          <p:cNvSpPr txBox="1"/>
          <p:nvPr>
            <p:ph type="title"/>
          </p:nvPr>
        </p:nvSpPr>
        <p:spPr>
          <a:xfrm>
            <a:off x="838200" y="365125"/>
            <a:ext cx="10515600" cy="7321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4400"/>
              <a:buFont typeface="Trebuchet MS"/>
              <a:buNone/>
            </a:pPr>
            <a:r>
              <a:rPr lang="en-US"/>
              <a:t>The Research Question</a:t>
            </a:r>
            <a:endParaRPr/>
          </a:p>
        </p:txBody>
      </p:sp>
      <p:sp>
        <p:nvSpPr>
          <p:cNvPr id="30" name="Google Shape;30;p2"/>
          <p:cNvSpPr txBox="1"/>
          <p:nvPr>
            <p:ph type="title"/>
          </p:nvPr>
        </p:nvSpPr>
        <p:spPr>
          <a:xfrm>
            <a:off x="706775" y="2323750"/>
            <a:ext cx="105156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4400"/>
              <a:buFont typeface="Trebuchet MS"/>
              <a:buNone/>
            </a:pPr>
            <a:r>
              <a:rPr lang="en-US" sz="3700"/>
              <a:t>Will push notifications via a mobile application increase adherence to preventive services? </a:t>
            </a:r>
            <a:endParaRPr sz="3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"/>
          <p:cNvSpPr txBox="1"/>
          <p:nvPr>
            <p:ph type="title"/>
          </p:nvPr>
        </p:nvSpPr>
        <p:spPr>
          <a:xfrm>
            <a:off x="838200" y="365125"/>
            <a:ext cx="10515600" cy="7687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4400"/>
              <a:buFont typeface="Trebuchet MS"/>
              <a:buNone/>
            </a:pPr>
            <a:r>
              <a:rPr lang="en-US"/>
              <a:t>Research Design and Method</a:t>
            </a:r>
            <a:endParaRPr/>
          </a:p>
        </p:txBody>
      </p:sp>
      <p:sp>
        <p:nvSpPr>
          <p:cNvPr id="36" name="Google Shape;36;p3"/>
          <p:cNvSpPr txBox="1"/>
          <p:nvPr/>
        </p:nvSpPr>
        <p:spPr>
          <a:xfrm>
            <a:off x="916025" y="1186950"/>
            <a:ext cx="7431300" cy="40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B3555"/>
              </a:buClr>
              <a:buSzPts val="1800"/>
              <a:buFont typeface="Trebuchet MS"/>
              <a:buChar char="●"/>
            </a:pPr>
            <a:r>
              <a:rPr lang="en-US" sz="1800">
                <a:solidFill>
                  <a:srgbClr val="1B3555"/>
                </a:solidFill>
                <a:latin typeface="Trebuchet MS"/>
                <a:ea typeface="Trebuchet MS"/>
                <a:cs typeface="Trebuchet MS"/>
                <a:sym typeface="Trebuchet MS"/>
              </a:rPr>
              <a:t>Using EHR data, we developed lists of patients who were due for annual preventive examinations, cervical cancer screening, and diabetes follow-up labs</a:t>
            </a:r>
            <a:endParaRPr sz="1800">
              <a:solidFill>
                <a:srgbClr val="1B3555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1B3555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B3555"/>
              </a:buClr>
              <a:buSzPts val="1800"/>
              <a:buFont typeface="Trebuchet MS"/>
              <a:buChar char="●"/>
            </a:pPr>
            <a:r>
              <a:rPr lang="en-US" sz="1800">
                <a:solidFill>
                  <a:srgbClr val="1B3555"/>
                </a:solidFill>
                <a:latin typeface="Trebuchet MS"/>
                <a:ea typeface="Trebuchet MS"/>
                <a:cs typeface="Trebuchet MS"/>
                <a:sym typeface="Trebuchet MS"/>
              </a:rPr>
              <a:t>We used the One Medical mobile application (iOS and Android) to send push notifications to patients</a:t>
            </a:r>
            <a:endParaRPr sz="1800">
              <a:solidFill>
                <a:srgbClr val="1B3555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1B3555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B3555"/>
              </a:buClr>
              <a:buSzPts val="1800"/>
              <a:buFont typeface="Trebuchet MS"/>
              <a:buChar char="●"/>
            </a:pPr>
            <a:r>
              <a:rPr lang="en-US" sz="1800">
                <a:solidFill>
                  <a:srgbClr val="1B3555"/>
                </a:solidFill>
                <a:latin typeface="Trebuchet MS"/>
                <a:ea typeface="Trebuchet MS"/>
                <a:cs typeface="Trebuchet MS"/>
                <a:sym typeface="Trebuchet MS"/>
              </a:rPr>
              <a:t>We compared the rate of appointment bookings/labs in the intervention group to a matched control group that did not receive the push notifications</a:t>
            </a:r>
            <a:endParaRPr sz="1800">
              <a:solidFill>
                <a:srgbClr val="1B3555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1B3555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B3555"/>
              </a:buClr>
              <a:buSzPts val="1800"/>
              <a:buFont typeface="Trebuchet MS"/>
              <a:buChar char="●"/>
            </a:pPr>
            <a:r>
              <a:rPr lang="en-US" sz="1800">
                <a:solidFill>
                  <a:srgbClr val="1B3555"/>
                </a:solidFill>
                <a:latin typeface="Trebuchet MS"/>
                <a:ea typeface="Trebuchet MS"/>
                <a:cs typeface="Trebuchet MS"/>
                <a:sym typeface="Trebuchet MS"/>
              </a:rPr>
              <a:t>The outcome was booking an appointment for an annual preventive exam, a cervical cancer screening, or diabetes labs (A1c and Urine protein)</a:t>
            </a:r>
            <a:endParaRPr sz="1800">
              <a:solidFill>
                <a:srgbClr val="1B355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1c00cf93742_0_7"/>
          <p:cNvSpPr txBox="1"/>
          <p:nvPr>
            <p:ph type="title"/>
          </p:nvPr>
        </p:nvSpPr>
        <p:spPr>
          <a:xfrm>
            <a:off x="838200" y="365125"/>
            <a:ext cx="10515600" cy="8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4400"/>
              <a:buFont typeface="Trebuchet MS"/>
              <a:buNone/>
            </a:pPr>
            <a:r>
              <a:rPr lang="en-US"/>
              <a:t>What the Research Found</a:t>
            </a:r>
            <a:endParaRPr/>
          </a:p>
        </p:txBody>
      </p:sp>
      <p:pic>
        <p:nvPicPr>
          <p:cNvPr id="42" name="Google Shape;42;g1c00cf93742_0_7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19088" y="1290700"/>
            <a:ext cx="6624177" cy="4095949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g1c00cf93742_0_7"/>
          <p:cNvSpPr txBox="1"/>
          <p:nvPr>
            <p:ph type="title"/>
          </p:nvPr>
        </p:nvSpPr>
        <p:spPr>
          <a:xfrm>
            <a:off x="990600" y="1290700"/>
            <a:ext cx="3421800" cy="44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4400"/>
              <a:buFont typeface="Trebuchet MS"/>
              <a:buNone/>
            </a:pPr>
            <a:r>
              <a:rPr lang="en-US" sz="3000">
                <a:solidFill>
                  <a:srgbClr val="046970"/>
                </a:solidFill>
              </a:rPr>
              <a:t>Those who received the push notifications had a statistically higher rate of preventive visits and labs, than those who did not. </a:t>
            </a:r>
            <a:endParaRPr sz="3000">
              <a:solidFill>
                <a:srgbClr val="04697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 txBox="1"/>
          <p:nvPr>
            <p:ph type="title"/>
          </p:nvPr>
        </p:nvSpPr>
        <p:spPr>
          <a:xfrm>
            <a:off x="838200" y="365125"/>
            <a:ext cx="10515600" cy="7504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179BD"/>
              </a:buClr>
              <a:buSzPts val="4400"/>
              <a:buFont typeface="Trebuchet MS"/>
              <a:buNone/>
            </a:pPr>
            <a:r>
              <a:rPr lang="en-US"/>
              <a:t>What this means for Clinical Practice</a:t>
            </a:r>
            <a:endParaRPr/>
          </a:p>
        </p:txBody>
      </p:sp>
      <p:sp>
        <p:nvSpPr>
          <p:cNvPr id="49" name="Google Shape;49;p5"/>
          <p:cNvSpPr txBox="1"/>
          <p:nvPr/>
        </p:nvSpPr>
        <p:spPr>
          <a:xfrm>
            <a:off x="770250" y="868650"/>
            <a:ext cx="7415400" cy="42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50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rgbClr val="1B3555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50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rgbClr val="1B3555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66700" lvl="0" marL="2222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B3555"/>
              </a:buClr>
              <a:buSzPts val="2500"/>
              <a:buFont typeface="Trebuchet MS"/>
              <a:buChar char="●"/>
            </a:pPr>
            <a:r>
              <a:rPr lang="en-US" sz="2500">
                <a:solidFill>
                  <a:srgbClr val="1B3555"/>
                </a:solidFill>
                <a:latin typeface="Trebuchet MS"/>
                <a:ea typeface="Trebuchet MS"/>
                <a:cs typeface="Trebuchet MS"/>
                <a:sym typeface="Trebuchet MS"/>
              </a:rPr>
              <a:t>Medical organizations can use informatics to define eligible populations for care reminders</a:t>
            </a:r>
            <a:endParaRPr sz="2500">
              <a:solidFill>
                <a:srgbClr val="1B3555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rgbClr val="1B3555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66700" lvl="0" marL="22225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B3555"/>
              </a:buClr>
              <a:buSzPts val="2500"/>
              <a:buFont typeface="Trebuchet MS"/>
              <a:buChar char="●"/>
            </a:pPr>
            <a:r>
              <a:rPr lang="en-US" sz="2500">
                <a:solidFill>
                  <a:srgbClr val="1B3555"/>
                </a:solidFill>
                <a:latin typeface="Trebuchet MS"/>
                <a:ea typeface="Trebuchet MS"/>
                <a:cs typeface="Trebuchet MS"/>
                <a:sym typeface="Trebuchet MS"/>
              </a:rPr>
              <a:t>Care reminders, delivered via push notifications on mobile devices, with direct booking links, can improve engagement in care</a:t>
            </a:r>
            <a:endParaRPr sz="2500">
              <a:solidFill>
                <a:srgbClr val="1B3555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1B3555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4B53"/>
              </a:solidFill>
              <a:latin typeface="Karla Light"/>
              <a:ea typeface="Karla Light"/>
              <a:cs typeface="Karla Light"/>
              <a:sym typeface="Karla Light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4B53"/>
              </a:solidFill>
              <a:latin typeface="Karla Light"/>
              <a:ea typeface="Karla Light"/>
              <a:cs typeface="Karla Light"/>
              <a:sym typeface="Karla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2019-02-14T16:03:51Z</dcterms:created>
  <dc:creator>Jessica Sand</dc:creator>
</cp:coreProperties>
</file>