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64" r:id="rId6"/>
    <p:sldId id="263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29"/>
  </p:normalViewPr>
  <p:slideViewPr>
    <p:cSldViewPr snapToGrid="0" snapToObjects="1">
      <p:cViewPr varScale="1">
        <p:scale>
          <a:sx n="105" d="100"/>
          <a:sy n="105" d="100"/>
        </p:scale>
        <p:origin x="13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gentaconnect.com/content/ascp/tscp/2022/00000037/00000010/art000101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7265"/>
            <a:ext cx="10515600" cy="65836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Retrospective Evaluation of a Pragmatic Deprescribing Initiative in a </a:t>
            </a:r>
            <a:br>
              <a:rPr lang="en-US" dirty="0">
                <a:solidFill>
                  <a:srgbClr val="00206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</a:br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Skilled Nursing Facility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01" y="2739399"/>
            <a:ext cx="10515600" cy="82905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>
                <a:solidFill>
                  <a:srgbClr val="002060"/>
                </a:solidFill>
                <a:latin typeface="Open Sans"/>
              </a:rPr>
              <a:t>Christopher P. Morley, PhD, Laura Schad, MPH; Martha Wojtowycz, PhD; Halle Cerio, MPH; </a:t>
            </a:r>
          </a:p>
          <a:p>
            <a:pPr marL="0" indent="0" algn="ctr">
              <a:buNone/>
            </a:pPr>
            <a:r>
              <a:rPr lang="en-US" sz="1600" dirty="0">
                <a:solidFill>
                  <a:srgbClr val="002060"/>
                </a:solidFill>
                <a:latin typeface="Open Sans"/>
              </a:rPr>
              <a:t>John Noviasky, PharmD, BCPS; Kelly Ulen, PharmD, BCGP, FASCP; </a:t>
            </a:r>
          </a:p>
          <a:p>
            <a:pPr marL="0" indent="0" algn="ctr">
              <a:buNone/>
            </a:pPr>
            <a:r>
              <a:rPr lang="en-US" sz="1600" dirty="0">
                <a:solidFill>
                  <a:srgbClr val="002060"/>
                </a:solidFill>
                <a:latin typeface="Open Sans"/>
              </a:rPr>
              <a:t>Sarah McNamara, MS; Nancy Smith, MA; Kimberly Townsend, CPA, EdD, JD, MBA, MPA; Sharon Brangman, MD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E3F11C-1137-3E4C-A8A5-836A9F711D1C}"/>
              </a:ext>
            </a:extLst>
          </p:cNvPr>
          <p:cNvSpPr txBox="1"/>
          <p:nvPr/>
        </p:nvSpPr>
        <p:spPr>
          <a:xfrm>
            <a:off x="2208318" y="4026829"/>
            <a:ext cx="8241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B3555"/>
                </a:solidFill>
              </a:rPr>
              <a:t>Funding for this project was provided by the New York State Health Foundation to the Research Foundation of SUNY, </a:t>
            </a:r>
            <a:r>
              <a:rPr lang="en-US" sz="1200" dirty="0" err="1">
                <a:solidFill>
                  <a:srgbClr val="1B3555"/>
                </a:solidFill>
              </a:rPr>
              <a:t>o.b.o.</a:t>
            </a:r>
            <a:r>
              <a:rPr lang="en-US" sz="1200" dirty="0">
                <a:solidFill>
                  <a:srgbClr val="1B3555"/>
                </a:solidFill>
              </a:rPr>
              <a:t> Upstate Medical University, Syracuse, NY. (S. Brangman, PI; C Morley, Co-PI). </a:t>
            </a:r>
          </a:p>
          <a:p>
            <a:pPr algn="ctr"/>
            <a:endParaRPr lang="en-US" sz="1200" dirty="0">
              <a:solidFill>
                <a:srgbClr val="1B3555"/>
              </a:solidFill>
            </a:endParaRPr>
          </a:p>
          <a:p>
            <a:pPr algn="ctr"/>
            <a:r>
              <a:rPr lang="en-US" sz="1200" dirty="0">
                <a:solidFill>
                  <a:srgbClr val="1B3555"/>
                </a:solidFill>
              </a:rPr>
              <a:t>Affiliations: Morley, Schad, Wojtowycz, and Cerio did this work through the Department of Public Health &amp; Preventive Medicine, Norton College of Medicine, Upstate Medical University. Brangman and McNamara are affiliated with the Department of Geriatrics, Upstate Medical University, where Smith is a consultant. Noviasky and Ulen are Pharmacists at Upstate University Hospital. Townsend is affiliated with </a:t>
            </a:r>
            <a:r>
              <a:rPr lang="en-US" sz="1200" dirty="0" err="1">
                <a:solidFill>
                  <a:srgbClr val="1B3555"/>
                </a:solidFill>
              </a:rPr>
              <a:t>Lorretto</a:t>
            </a:r>
            <a:r>
              <a:rPr lang="en-US" sz="1200" dirty="0">
                <a:solidFill>
                  <a:srgbClr val="1B3555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901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14" y="963056"/>
            <a:ext cx="11702642" cy="4842126"/>
          </a:xfrm>
        </p:spPr>
        <p:txBody>
          <a:bodyPr/>
          <a:lstStyle/>
          <a:p>
            <a:r>
              <a:rPr lang="en-US" sz="1600" dirty="0"/>
              <a:t>Polypharmacy, referring to multiple medications or the use of more drugs than are medically necessary, increases risk of adverse drug effects.</a:t>
            </a:r>
          </a:p>
          <a:p>
            <a:r>
              <a:rPr lang="en-US" sz="1600" dirty="0"/>
              <a:t>Polypharmacy is a particular issue in older populations who have accumulated years of prescriptions from multiple clinical interactions and relationships. </a:t>
            </a:r>
          </a:p>
          <a:p>
            <a:r>
              <a:rPr lang="en-US" sz="1600" dirty="0"/>
              <a:t>Entry into a Skilled Nursing Facility (SNF) presents an opportunity to intervene.</a:t>
            </a:r>
          </a:p>
          <a:p>
            <a:r>
              <a:rPr lang="en-US" sz="1600" i="1" dirty="0"/>
              <a:t>Deprescribing </a:t>
            </a:r>
            <a:r>
              <a:rPr lang="en-US" sz="1600" dirty="0"/>
              <a:t>refers to “the planned and supervised process of dose reduction or stopping of medication that might be causing harm, or no longer be of benefit.” (from Deprescribing.org) </a:t>
            </a:r>
          </a:p>
          <a:p>
            <a:r>
              <a:rPr lang="en-US" sz="1600" b="1" dirty="0"/>
              <a:t>Our Objective: </a:t>
            </a:r>
            <a:r>
              <a:rPr lang="en-US" sz="1600" dirty="0"/>
              <a:t>to retrospectively determine whether a </a:t>
            </a:r>
            <a:r>
              <a:rPr lang="en-US" sz="1600" i="1" dirty="0"/>
              <a:t>pragmatic</a:t>
            </a:r>
            <a:r>
              <a:rPr lang="en-US" sz="1600" dirty="0"/>
              <a:t> deprescribing protocol reduced </a:t>
            </a:r>
            <a:r>
              <a:rPr lang="en-US" sz="1600" i="1" dirty="0"/>
              <a:t>8 common classes of medications </a:t>
            </a:r>
            <a:r>
              <a:rPr lang="en-US" sz="1600" dirty="0"/>
              <a:t>in two skilled nursing facilities (SNFs) in a single system.</a:t>
            </a:r>
          </a:p>
          <a:p>
            <a:r>
              <a:rPr lang="en-US" sz="1600" dirty="0"/>
              <a:t>Pragmatic Deprescribing Protocol: Multi-faceted, pragmatic interdisciplinary deprescribing effort to reduce medications in SNF residence including </a:t>
            </a:r>
          </a:p>
          <a:p>
            <a:pPr lvl="1"/>
            <a:r>
              <a:rPr lang="en-US" sz="1600" dirty="0"/>
              <a:t>clinician education</a:t>
            </a:r>
          </a:p>
          <a:p>
            <a:pPr lvl="1"/>
            <a:r>
              <a:rPr lang="en-US" sz="1600" dirty="0"/>
              <a:t>guideline development</a:t>
            </a:r>
          </a:p>
          <a:p>
            <a:pPr lvl="1"/>
            <a:r>
              <a:rPr lang="en-US" sz="1600" dirty="0"/>
              <a:t>individual chart reviews</a:t>
            </a:r>
          </a:p>
          <a:p>
            <a:pPr lvl="1"/>
            <a:r>
              <a:rPr lang="en-US" sz="1600" dirty="0"/>
              <a:t>Intervention further described in a prior publication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sz="2000" b="1" dirty="0"/>
              <a:t>Project Design and Analysis: </a:t>
            </a:r>
          </a:p>
          <a:p>
            <a:pPr lvl="1"/>
            <a:r>
              <a:rPr lang="en-US" sz="2000" dirty="0"/>
              <a:t>Retrospective, longitudinal pre/post evaluation. </a:t>
            </a:r>
          </a:p>
          <a:p>
            <a:pPr lvl="1"/>
            <a:r>
              <a:rPr lang="en-US" sz="2000" dirty="0"/>
              <a:t>A preliminary analysis was published using data from 2017- first half of 2020. </a:t>
            </a:r>
          </a:p>
          <a:p>
            <a:pPr lvl="1"/>
            <a:r>
              <a:rPr lang="en-US" sz="2000" dirty="0"/>
              <a:t>For this follow-up, data from before and during the implementation of a deprescribing effort (2017-2019) were compared with post-intervention years (2020-2021).</a:t>
            </a:r>
          </a:p>
          <a:p>
            <a:r>
              <a:rPr lang="en-US" sz="2000" b="1" dirty="0"/>
              <a:t>Data:</a:t>
            </a:r>
            <a:r>
              <a:rPr lang="en-US" sz="2000" dirty="0"/>
              <a:t> annual comprehensive minimum data set </a:t>
            </a:r>
            <a:r>
              <a:rPr lang="en-US" sz="2000" b="1" dirty="0"/>
              <a:t>(MDS) </a:t>
            </a:r>
            <a:r>
              <a:rPr lang="en-US" sz="2000" dirty="0"/>
              <a:t>reviews conducted at two SNFs located in central New York State between 2017 and 2021 (N=11,862).</a:t>
            </a:r>
          </a:p>
          <a:p>
            <a:r>
              <a:rPr lang="en-US" sz="1800" b="1" dirty="0"/>
              <a:t>Analysis: </a:t>
            </a:r>
            <a:r>
              <a:rPr lang="en-US" sz="1800" dirty="0"/>
              <a:t>Comparison of 8 classes of medications: Diuretic, Opioid, Antipsychotic, Anticoagulant, Antianxiety, Antibiotic, Hypnotic, Antidepressant</a:t>
            </a:r>
          </a:p>
          <a:p>
            <a:pPr lvl="1"/>
            <a:r>
              <a:rPr lang="en-US" sz="1400" dirty="0"/>
              <a:t>measured as Y/N (1/0) on MDS annual comprehensive</a:t>
            </a:r>
          </a:p>
          <a:p>
            <a:pPr lvl="1"/>
            <a:r>
              <a:rPr lang="en-US" sz="1400" dirty="0"/>
              <a:t>total classes of meds (0-8).</a:t>
            </a:r>
          </a:p>
          <a:p>
            <a:pPr lvl="1"/>
            <a:r>
              <a:rPr lang="en-US" sz="1400" dirty="0"/>
              <a:t>Regression models (logistic or OLS as appropriate) were used to calculate </a:t>
            </a:r>
          </a:p>
          <a:p>
            <a:pPr lvl="1"/>
            <a:r>
              <a:rPr lang="en-US" sz="1400" dirty="0"/>
              <a:t>odds ratios and beta coefficients of post vs pre period,</a:t>
            </a:r>
          </a:p>
          <a:p>
            <a:pPr lvl="1"/>
            <a:r>
              <a:rPr lang="en-US" sz="1400" dirty="0"/>
              <a:t>controlling for African Descent (AD) race, Female gender, and Age in years.</a:t>
            </a:r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85" y="138137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016660-A3F9-4FA8-BCE1-A64D6D359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500" y="428667"/>
            <a:ext cx="5888836" cy="336694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C46D2EB-CB7E-4235-8EB5-39BBD4975EDF}"/>
              </a:ext>
            </a:extLst>
          </p:cNvPr>
          <p:cNvSpPr/>
          <p:nvPr/>
        </p:nvSpPr>
        <p:spPr>
          <a:xfrm>
            <a:off x="5637403" y="1117956"/>
            <a:ext cx="627496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Coefficients presented are adjusted for AD, Gender, and 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Slight change in overall medications, significant after covariate adjustment.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Significant Reductions in Diuretics, Opioids, Antipsychotics &amp; Antibiotics; non-sig reduction in Antianxiety</a:t>
            </a:r>
          </a:p>
          <a:p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Increases in Anticoagulants (likely tied to male patients, data not shown) and Hypnotics (very small overall numbers, likely not clinically significant)</a:t>
            </a:r>
          </a:p>
          <a:p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Statistically significant increase in Antidepressants, used to offset other medication reductions.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D84F88-0568-4BDF-8F6F-8FF747109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498" y="3795612"/>
            <a:ext cx="4535513" cy="114614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2283FAC-B6B4-49AA-AA75-6D65AE2016F5}"/>
              </a:ext>
            </a:extLst>
          </p:cNvPr>
          <p:cNvSpPr/>
          <p:nvPr/>
        </p:nvSpPr>
        <p:spPr>
          <a:xfrm>
            <a:off x="5954786" y="4531045"/>
            <a:ext cx="5640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Limitations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Non-experimental – evaluation began when pragmatic </a:t>
            </a:r>
            <a:r>
              <a:rPr lang="en-US" sz="1200" dirty="0" err="1"/>
              <a:t>DeRx</a:t>
            </a:r>
            <a:r>
              <a:rPr lang="en-US" sz="1200" dirty="0"/>
              <a:t> was underway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Single system – may or may not generalize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Opioids not yet included in 2017 (analysis accounted for that issue)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Reliance on MDS, which focuses on billing and reporting vs. clinical utility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Inability to closely analyze impact on adverse events due to limits on data</a:t>
            </a:r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9" y="1435189"/>
            <a:ext cx="11644619" cy="325425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/>
              <a:t>Pragmatic, real-time deprescribing efforts can have a gradual, but major and sustainable impact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/>
              <a:t>Additional research needed/underway on cost-effectiveness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/>
              <a:t>Research on outcomes needed, but MDS (which focuses on billing issues) may not be most appropriate data source to measure clinical outcomes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Bottom Line: guideline/protocol development, chart review, and an intentional focus on deprescribing efforts can help meaningfully address polypharmacy in a SNF population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Optional: Add citation if work is published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21"/>
            <a:ext cx="10515600" cy="368198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 paper has been published from this project, describing the intervention in more detail, and INITIAL results. The work presented in these slides offers a longer-term follow up in the post-intervention period: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Morley CP, Schad LA, Cerio H, McNamara SE, Wojtowycz MA, Smith NH, Noviasky JA, Ulen KR, Townsend K, Amidon J, Brangman SA. Longitudinal Evaluation of a Deprescribing Protocol in Skilled Nursing Facilities. Sr Care Pharm. 2022 Oct 1;37(10):523-531.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</a:rPr>
              <a:t>doi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: 10.4140/TCP.n.2022.523. PMID: 3617167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https://www.ingentaconnect.com/content/ascp/tscp/2022/00000037/00000010/art000101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3450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1D8BEB7C18FE4BB96A4661FCA7F127" ma:contentTypeVersion="14" ma:contentTypeDescription="Create a new document." ma:contentTypeScope="" ma:versionID="1be7850dd90dd380ed9fafc9a526a952">
  <xsd:schema xmlns:xsd="http://www.w3.org/2001/XMLSchema" xmlns:xs="http://www.w3.org/2001/XMLSchema" xmlns:p="http://schemas.microsoft.com/office/2006/metadata/properties" xmlns:ns3="fd7274d7-37e6-4829-82f5-6a932240f7e3" xmlns:ns4="142d92e8-a6d9-43fb-9352-c6b53af234f9" targetNamespace="http://schemas.microsoft.com/office/2006/metadata/properties" ma:root="true" ma:fieldsID="709d1d2d881c228734a97a11a3e9059c" ns3:_="" ns4:_="">
    <xsd:import namespace="fd7274d7-37e6-4829-82f5-6a932240f7e3"/>
    <xsd:import namespace="142d92e8-a6d9-43fb-9352-c6b53af234f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274d7-37e6-4829-82f5-6a932240f7e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2d92e8-a6d9-43fb-9352-c6b53af234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155D8C-D3E2-402A-B7B7-5619F0B7AE78}">
  <ds:schemaRefs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142d92e8-a6d9-43fb-9352-c6b53af234f9"/>
    <ds:schemaRef ds:uri="fd7274d7-37e6-4829-82f5-6a932240f7e3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A9ED0D3-740A-4D9E-8B5B-CEEA1FF5B3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195BF5-69D1-4239-BABA-35E81D9246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7274d7-37e6-4829-82f5-6a932240f7e3"/>
    <ds:schemaRef ds:uri="142d92e8-a6d9-43fb-9352-c6b53af234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25344</TotalTime>
  <Words>873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Open Sans</vt:lpstr>
      <vt:lpstr>Trebuchet MS</vt:lpstr>
      <vt:lpstr>Office Theme</vt:lpstr>
      <vt:lpstr>Retrospective Evaluation of a Pragmatic Deprescribing Initiative in a  Skilled Nursing Facility System</vt:lpstr>
      <vt:lpstr>The Research Question</vt:lpstr>
      <vt:lpstr>Research Design and Method</vt:lpstr>
      <vt:lpstr>What the Research Found</vt:lpstr>
      <vt:lpstr>What this means for Clinical Practice</vt:lpstr>
      <vt:lpstr>Optional: Add citation if work is published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Christopher P. Morley</cp:lastModifiedBy>
  <cp:revision>9</cp:revision>
  <dcterms:created xsi:type="dcterms:W3CDTF">2019-02-14T16:03:51Z</dcterms:created>
  <dcterms:modified xsi:type="dcterms:W3CDTF">2023-01-04T21:23:34Z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0x0101002B1D8BEB7C18FE4BB96A4661FCA7F127</vt:lpwstr>
  </property>
</Properties>
</file>