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64" r:id="rId3"/>
    <p:sldId id="263" r:id="rId4"/>
    <p:sldId id="261" r:id="rId5"/>
    <p:sldId id="262" r:id="rId6"/>
    <p:sldId id="26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3555"/>
    <a:srgbClr val="4179BD"/>
    <a:srgbClr val="FBC5B5"/>
    <a:srgbClr val="EEA1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004"/>
    <p:restoredTop sz="94629"/>
  </p:normalViewPr>
  <p:slideViewPr>
    <p:cSldViewPr snapToGrid="0" snapToObjects="1">
      <p:cViewPr varScale="1">
        <p:scale>
          <a:sx n="122" d="100"/>
          <a:sy n="122" d="100"/>
        </p:scale>
        <p:origin x="240" y="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35943925-C973-3142-89C9-7FBD23CD641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1575"/>
            <a:ext cx="12187160" cy="6856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5778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le &amp; Auth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4F68EECA-6274-CA45-88F4-44C254ABAF2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661" y="11575"/>
            <a:ext cx="12189339" cy="685614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23E62CC-5B40-6940-9DAC-87BD536F1B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>
                <a:solidFill>
                  <a:srgbClr val="4179BD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ABF835-5CAD-1A43-9956-51DF8240D8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rgbClr val="EEA12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11093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EB2AD6A-8823-C247-99B6-AE2CEBD45B7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8914" y="11575"/>
            <a:ext cx="12189339" cy="685614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E42C82D-6602-C34E-A05E-82E313AA9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4179BD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C8B36B-561E-D247-B052-4329EFAE6C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1B3555"/>
                </a:solidFill>
              </a:defRPr>
            </a:lvl1pPr>
            <a:lvl2pPr>
              <a:defRPr>
                <a:solidFill>
                  <a:srgbClr val="EEA121"/>
                </a:solidFill>
              </a:defRPr>
            </a:lvl2pPr>
            <a:lvl3pPr>
              <a:defRPr>
                <a:solidFill>
                  <a:srgbClr val="FBC5B5"/>
                </a:solidFill>
              </a:defRPr>
            </a:lvl3pPr>
            <a:lvl4pPr>
              <a:defRPr>
                <a:solidFill>
                  <a:srgbClr val="4179BD"/>
                </a:solidFill>
              </a:defRPr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529240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35943925-C973-3142-89C9-7FBD23CD641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661" y="11575"/>
            <a:ext cx="12189339" cy="6856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057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42815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60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98E8A-B3E6-294D-9514-5C6EEE417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633"/>
            <a:ext cx="10515600" cy="658368"/>
          </a:xfrm>
        </p:spPr>
        <p:txBody>
          <a:bodyPr/>
          <a:lstStyle/>
          <a:p>
            <a:pPr algn="ctr"/>
            <a:r>
              <a:rPr lang="en-US" sz="4400" dirty="0"/>
              <a:t>Antibiotic resistance of </a:t>
            </a:r>
            <a:br>
              <a:rPr lang="en-US" sz="4400" dirty="0"/>
            </a:br>
            <a:r>
              <a:rPr lang="en-US" sz="4400" i="1" dirty="0"/>
              <a:t>Helicobacter pylori </a:t>
            </a:r>
            <a:r>
              <a:rPr lang="en-US" sz="4400" dirty="0"/>
              <a:t>in primary care: an observational cohort study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6F2B13-E236-6F49-A2E7-6713D570B2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1080" y="3014472"/>
            <a:ext cx="10515600" cy="829056"/>
          </a:xfrm>
        </p:spPr>
        <p:txBody>
          <a:bodyPr/>
          <a:lstStyle/>
          <a:p>
            <a:pPr marL="0" indent="0" algn="ctr">
              <a:buNone/>
            </a:pPr>
            <a:r>
              <a:rPr lang="en-US" sz="1800" dirty="0"/>
              <a:t>G</a:t>
            </a:r>
            <a:r>
              <a:rPr lang="nl-NL" sz="1800" dirty="0"/>
              <a:t>. van den Brink*</a:t>
            </a:r>
            <a:r>
              <a:rPr lang="nl-NL" sz="1800" baseline="30000" dirty="0"/>
              <a:t>1</a:t>
            </a:r>
            <a:r>
              <a:rPr lang="nl-NL" sz="1800" dirty="0"/>
              <a:t>, L.M. </a:t>
            </a:r>
            <a:r>
              <a:rPr lang="nl-NL" sz="1800" dirty="0" err="1"/>
              <a:t>Koggel</a:t>
            </a:r>
            <a:r>
              <a:rPr lang="nl-NL" sz="1800" dirty="0"/>
              <a:t>*</a:t>
            </a:r>
            <a:r>
              <a:rPr lang="nl-NL" sz="1800" baseline="30000" dirty="0"/>
              <a:t>2</a:t>
            </a:r>
            <a:r>
              <a:rPr lang="nl-NL" sz="1800" dirty="0"/>
              <a:t>, J.J.H. Hendriks</a:t>
            </a:r>
            <a:r>
              <a:rPr lang="nl-NL" sz="1800" baseline="30000" dirty="0"/>
              <a:t>2</a:t>
            </a:r>
            <a:r>
              <a:rPr lang="nl-NL" sz="1800" dirty="0"/>
              <a:t>, P.D. Siersema</a:t>
            </a:r>
            <a:r>
              <a:rPr lang="nl-NL" sz="1800" baseline="30000" dirty="0"/>
              <a:t>2</a:t>
            </a:r>
            <a:r>
              <a:rPr lang="nl-NL" sz="1800" dirty="0"/>
              <a:t>, M.G.J. de Boer</a:t>
            </a:r>
            <a:r>
              <a:rPr lang="nl-NL" sz="1800" baseline="30000" dirty="0"/>
              <a:t>3</a:t>
            </a:r>
            <a:r>
              <a:rPr lang="nl-NL" sz="1800" dirty="0"/>
              <a:t>, M.E. Numans</a:t>
            </a:r>
            <a:r>
              <a:rPr lang="nl-NL" sz="1800" baseline="30000" dirty="0"/>
              <a:t> 1</a:t>
            </a:r>
            <a:endParaRPr lang="en-US" sz="1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8E3F11C-1137-3E4C-A8A5-836A9F711D1C}"/>
              </a:ext>
            </a:extLst>
          </p:cNvPr>
          <p:cNvSpPr txBox="1"/>
          <p:nvPr/>
        </p:nvSpPr>
        <p:spPr>
          <a:xfrm>
            <a:off x="2157984" y="3743785"/>
            <a:ext cx="824179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 sz="1800">
                <a:uFillTx/>
              </a:defRPr>
            </a:pPr>
            <a:r>
              <a:rPr lang="nl-NL" sz="800" baseline="30000" dirty="0"/>
              <a:t>1</a:t>
            </a:r>
            <a:r>
              <a:rPr lang="nl-NL" sz="800" dirty="0"/>
              <a:t>Dept. of Public Health </a:t>
            </a:r>
            <a:r>
              <a:rPr lang="nl-NL" sz="800" dirty="0" err="1"/>
              <a:t>and</a:t>
            </a:r>
            <a:r>
              <a:rPr lang="nl-NL" sz="800" dirty="0"/>
              <a:t> </a:t>
            </a:r>
            <a:r>
              <a:rPr lang="nl-NL" sz="800" dirty="0" err="1"/>
              <a:t>Primary</a:t>
            </a:r>
            <a:r>
              <a:rPr lang="nl-NL" sz="800" dirty="0"/>
              <a:t> Care, Leiden University </a:t>
            </a:r>
            <a:r>
              <a:rPr lang="nl-NL" sz="800" dirty="0" err="1"/>
              <a:t>Medical</a:t>
            </a:r>
            <a:r>
              <a:rPr lang="nl-NL" sz="800" dirty="0"/>
              <a:t> Center, Leiden &amp; Health Campus The Hague, </a:t>
            </a:r>
            <a:r>
              <a:rPr lang="nl-NL" sz="800" dirty="0" err="1"/>
              <a:t>the</a:t>
            </a:r>
            <a:r>
              <a:rPr lang="nl-NL" sz="800" dirty="0"/>
              <a:t> Netherlands</a:t>
            </a:r>
          </a:p>
          <a:p>
            <a:pPr lvl="0">
              <a:defRPr sz="1800">
                <a:uFillTx/>
              </a:defRPr>
            </a:pPr>
            <a:r>
              <a:rPr lang="nl-NL" sz="800" baseline="30000" dirty="0"/>
              <a:t>2</a:t>
            </a:r>
            <a:r>
              <a:rPr lang="nl-NL" sz="800" dirty="0"/>
              <a:t>Dept. of </a:t>
            </a:r>
            <a:r>
              <a:rPr lang="nl-NL" sz="800" dirty="0" err="1"/>
              <a:t>Gastroenterology</a:t>
            </a:r>
            <a:r>
              <a:rPr lang="nl-NL" sz="800" dirty="0"/>
              <a:t> </a:t>
            </a:r>
            <a:r>
              <a:rPr lang="nl-NL" sz="800" dirty="0" err="1"/>
              <a:t>and</a:t>
            </a:r>
            <a:r>
              <a:rPr lang="nl-NL" sz="800" dirty="0"/>
              <a:t> </a:t>
            </a:r>
            <a:r>
              <a:rPr lang="nl-NL" sz="800" dirty="0" err="1"/>
              <a:t>Hepatology</a:t>
            </a:r>
            <a:r>
              <a:rPr lang="nl-NL" sz="800" dirty="0"/>
              <a:t>, Radboud University </a:t>
            </a:r>
            <a:r>
              <a:rPr lang="nl-NL" sz="800" dirty="0" err="1"/>
              <a:t>Medical</a:t>
            </a:r>
            <a:r>
              <a:rPr lang="nl-NL" sz="800" dirty="0"/>
              <a:t> Center, Nijmegen, </a:t>
            </a:r>
            <a:r>
              <a:rPr lang="nl-NL" sz="800" dirty="0" err="1"/>
              <a:t>the</a:t>
            </a:r>
            <a:r>
              <a:rPr lang="nl-NL" sz="800" dirty="0"/>
              <a:t> Netherlands</a:t>
            </a:r>
          </a:p>
          <a:p>
            <a:pPr>
              <a:defRPr sz="1800">
                <a:uFillTx/>
              </a:defRPr>
            </a:pPr>
            <a:r>
              <a:rPr lang="nl-NL" sz="800" baseline="30000" dirty="0"/>
              <a:t>3</a:t>
            </a:r>
            <a:r>
              <a:rPr lang="nl-NL" sz="800" dirty="0"/>
              <a:t>Dept. of </a:t>
            </a:r>
            <a:r>
              <a:rPr lang="nl-NL" sz="800" dirty="0" err="1"/>
              <a:t>Internal</a:t>
            </a:r>
            <a:r>
              <a:rPr lang="nl-NL" sz="800" dirty="0"/>
              <a:t> </a:t>
            </a:r>
            <a:r>
              <a:rPr lang="nl-NL" sz="800" dirty="0" err="1"/>
              <a:t>Medicine</a:t>
            </a:r>
            <a:r>
              <a:rPr lang="nl-NL" sz="800" dirty="0"/>
              <a:t> </a:t>
            </a:r>
            <a:r>
              <a:rPr lang="nl-NL" sz="800" dirty="0" err="1"/>
              <a:t>and</a:t>
            </a:r>
            <a:r>
              <a:rPr lang="nl-NL" sz="800" dirty="0"/>
              <a:t> </a:t>
            </a:r>
            <a:r>
              <a:rPr lang="nl-NL" sz="800" dirty="0" err="1"/>
              <a:t>infectious</a:t>
            </a:r>
            <a:r>
              <a:rPr lang="nl-NL" sz="800" dirty="0"/>
              <a:t> </a:t>
            </a:r>
            <a:r>
              <a:rPr lang="nl-NL" sz="800" dirty="0" err="1"/>
              <a:t>diseases</a:t>
            </a:r>
            <a:r>
              <a:rPr lang="nl-NL" sz="800" dirty="0"/>
              <a:t>, Leiden University </a:t>
            </a:r>
            <a:r>
              <a:rPr lang="nl-NL" sz="800" dirty="0" err="1"/>
              <a:t>Medical</a:t>
            </a:r>
            <a:r>
              <a:rPr lang="nl-NL" sz="800" dirty="0"/>
              <a:t> Center, Leiden, </a:t>
            </a:r>
            <a:r>
              <a:rPr lang="nl-NL" sz="800" dirty="0" err="1"/>
              <a:t>the</a:t>
            </a:r>
            <a:r>
              <a:rPr lang="nl-NL" sz="800" dirty="0"/>
              <a:t> Netherlands</a:t>
            </a:r>
          </a:p>
          <a:p>
            <a:pPr>
              <a:defRPr sz="1800">
                <a:uFillTx/>
              </a:defRPr>
            </a:pPr>
            <a:r>
              <a:rPr lang="nl-NL" sz="800" dirty="0"/>
              <a:t>* Shared first </a:t>
            </a:r>
            <a:r>
              <a:rPr lang="nl-NL" sz="800" dirty="0" err="1"/>
              <a:t>authorship</a:t>
            </a:r>
            <a:endParaRPr lang="nl-NL" sz="800" dirty="0"/>
          </a:p>
          <a:p>
            <a:pPr>
              <a:defRPr sz="1800">
                <a:uFillTx/>
              </a:defRPr>
            </a:pPr>
            <a:r>
              <a:rPr lang="en-US" sz="800" dirty="0"/>
              <a:t>Supported by a grant from the Antibiotic Resistance Care Network Holland West</a:t>
            </a:r>
          </a:p>
          <a:p>
            <a:pPr lvl="0">
              <a:defRPr sz="1800">
                <a:uFillTx/>
              </a:defRPr>
            </a:pPr>
            <a:endParaRPr lang="nl-NL" sz="800" dirty="0"/>
          </a:p>
          <a:p>
            <a:pPr lvl="0">
              <a:defRPr sz="1800">
                <a:uFillTx/>
              </a:defRPr>
            </a:pPr>
            <a:endParaRPr lang="en-US" dirty="0">
              <a:solidFill>
                <a:srgbClr val="1B3555"/>
              </a:solidFill>
            </a:endParaRP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1EDA728C-6DD3-313A-0E55-5A019510BB4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333" t="24552" r="76833" b="64074"/>
          <a:stretch/>
        </p:blipFill>
        <p:spPr>
          <a:xfrm>
            <a:off x="1179804" y="5376860"/>
            <a:ext cx="1587780" cy="395800"/>
          </a:xfrm>
          <a:prstGeom prst="rect">
            <a:avLst/>
          </a:prstGeom>
        </p:spPr>
      </p:pic>
      <p:pic>
        <p:nvPicPr>
          <p:cNvPr id="6" name="Picture 4" descr="Werken bij - Radboudumc">
            <a:extLst>
              <a:ext uri="{FF2B5EF4-FFF2-40B4-BE49-F238E27FC236}">
                <a16:creationId xmlns:a16="http://schemas.microsoft.com/office/drawing/2014/main" id="{5C9CAB98-90C3-3688-F03D-8B64DF4A92F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59" t="35442" r="6561" b="37357"/>
          <a:stretch/>
        </p:blipFill>
        <p:spPr bwMode="auto">
          <a:xfrm>
            <a:off x="2914492" y="5465739"/>
            <a:ext cx="1701480" cy="271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2514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98E8A-B3E6-294D-9514-5C6EEE417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r>
              <a:rPr lang="en-US" dirty="0"/>
              <a:t>The Research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6F2B13-E236-6F49-A2E7-6713D570B2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7280"/>
            <a:ext cx="10515600" cy="5079683"/>
          </a:xfrm>
        </p:spPr>
        <p:txBody>
          <a:bodyPr/>
          <a:lstStyle/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To determine </a:t>
            </a:r>
            <a:r>
              <a:rPr lang="en-US" sz="2800" i="1" dirty="0"/>
              <a:t>Helicobacter pylori </a:t>
            </a:r>
            <a:r>
              <a:rPr lang="en-US" sz="2800" dirty="0"/>
              <a:t>eradication success over the years in primary care </a:t>
            </a:r>
          </a:p>
          <a:p>
            <a:endParaRPr lang="en-US" sz="2800" dirty="0"/>
          </a:p>
          <a:p>
            <a:r>
              <a:rPr lang="en-US" sz="2800" dirty="0"/>
              <a:t>as a </a:t>
            </a:r>
            <a:r>
              <a:rPr lang="en-US" sz="2800" u="sng" dirty="0"/>
              <a:t>proxy measure </a:t>
            </a:r>
            <a:r>
              <a:rPr lang="en-US" sz="2800" dirty="0"/>
              <a:t>of the development of antibiotic resistance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50719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FF7C9D-3B7F-6D44-8591-C9B28E2F8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8731"/>
          </a:xfrm>
        </p:spPr>
        <p:txBody>
          <a:bodyPr/>
          <a:lstStyle/>
          <a:p>
            <a:r>
              <a:rPr lang="en-US" dirty="0"/>
              <a:t>Research Design and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4FF268-F2F5-6646-817C-59147D779B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3856"/>
            <a:ext cx="10515600" cy="5043107"/>
          </a:xfrm>
        </p:spPr>
        <p:txBody>
          <a:bodyPr/>
          <a:lstStyle/>
          <a:p>
            <a:pPr marL="584197" indent="-457200">
              <a:defRPr sz="1800">
                <a:uFillTx/>
              </a:defRPr>
            </a:pPr>
            <a:r>
              <a:rPr lang="en-US" sz="2800" dirty="0"/>
              <a:t>Observational cohort study in primary care </a:t>
            </a:r>
          </a:p>
          <a:p>
            <a:pPr marL="126997" indent="0" algn="l">
              <a:buNone/>
              <a:defRPr sz="1800">
                <a:uFillTx/>
              </a:defRPr>
            </a:pPr>
            <a:r>
              <a:rPr lang="en-US" dirty="0"/>
              <a:t>		</a:t>
            </a:r>
            <a:r>
              <a:rPr lang="en-US" sz="2800" dirty="0"/>
              <a:t>Based on anonymized and coded routine EMR data</a:t>
            </a:r>
          </a:p>
          <a:p>
            <a:pPr marL="584197" indent="-457200">
              <a:defRPr sz="1800">
                <a:uFillTx/>
              </a:defRPr>
            </a:pPr>
            <a:r>
              <a:rPr lang="en-US" sz="2800" u="sng" dirty="0"/>
              <a:t>Domain</a:t>
            </a:r>
            <a:r>
              <a:rPr lang="en-US" sz="2800" dirty="0"/>
              <a:t> patients 18-80 years old found 2010-2020 with </a:t>
            </a:r>
          </a:p>
          <a:p>
            <a:pPr marL="126997" indent="0" algn="l">
              <a:buNone/>
              <a:defRPr sz="1800">
                <a:uFillTx/>
              </a:defRPr>
            </a:pPr>
            <a:r>
              <a:rPr lang="en-US" sz="2800" dirty="0"/>
              <a:t>		ICPC-code gastric symptoms or </a:t>
            </a:r>
            <a:br>
              <a:rPr lang="en-US" sz="2800" dirty="0"/>
            </a:br>
            <a:r>
              <a:rPr lang="en-US" sz="2800" dirty="0"/>
              <a:t>		ATC-code acid inhibition</a:t>
            </a:r>
            <a:endParaRPr lang="en-US" dirty="0"/>
          </a:p>
          <a:p>
            <a:pPr marL="584197" indent="-457200">
              <a:defRPr sz="1800">
                <a:uFillTx/>
              </a:defRPr>
            </a:pPr>
            <a:r>
              <a:rPr lang="en-US" sz="2800" u="sng" dirty="0"/>
              <a:t>Treated</a:t>
            </a:r>
            <a:r>
              <a:rPr lang="en-US" sz="2800" dirty="0"/>
              <a:t> with triple eradication therapy </a:t>
            </a:r>
          </a:p>
          <a:p>
            <a:pPr marL="584197" indent="-457200">
              <a:defRPr sz="1800">
                <a:uFillTx/>
              </a:defRPr>
            </a:pPr>
            <a:r>
              <a:rPr lang="en-US" sz="2800" u="sng" dirty="0"/>
              <a:t>Outcome</a:t>
            </a:r>
            <a:r>
              <a:rPr lang="en-US" sz="2800" dirty="0"/>
              <a:t> </a:t>
            </a:r>
          </a:p>
          <a:p>
            <a:pPr marL="126997" indent="0">
              <a:buNone/>
              <a:defRPr sz="1800">
                <a:uFillTx/>
              </a:defRPr>
            </a:pPr>
            <a:r>
              <a:rPr lang="en-US" dirty="0"/>
              <a:t>		</a:t>
            </a:r>
            <a:r>
              <a:rPr lang="en-US" sz="2800" dirty="0"/>
              <a:t>Antibiotic resistance =&gt; </a:t>
            </a:r>
          </a:p>
          <a:p>
            <a:pPr marL="126997" indent="0">
              <a:buNone/>
              <a:defRPr sz="1800">
                <a:uFillTx/>
              </a:defRPr>
            </a:pPr>
            <a:r>
              <a:rPr lang="en-US" dirty="0"/>
              <a:t>		</a:t>
            </a:r>
            <a:r>
              <a:rPr lang="en-US" sz="2800" dirty="0"/>
              <a:t>second eradication treatment &lt;12 months registered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1082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39C00-1A11-484D-862A-18589269F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23595"/>
          </a:xfrm>
        </p:spPr>
        <p:txBody>
          <a:bodyPr/>
          <a:lstStyle/>
          <a:p>
            <a:r>
              <a:rPr lang="en-US" dirty="0"/>
              <a:t>What the Research Found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9E1B1B-A931-4D44-8BC6-4FD2A1E708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8720"/>
            <a:ext cx="10515600" cy="4988243"/>
          </a:xfrm>
        </p:spPr>
        <p:txBody>
          <a:bodyPr/>
          <a:lstStyle/>
          <a:p>
            <a:pPr marL="355591" indent="-228594" algn="l" defTabSz="567252">
              <a:buFont typeface="Arial" panose="020B0604020202020204" pitchFamily="34" charset="0"/>
              <a:buChar char="•"/>
              <a:defRPr sz="1800">
                <a:uFillTx/>
              </a:defRPr>
            </a:pPr>
            <a:endParaRPr lang="en-US" sz="2800" dirty="0"/>
          </a:p>
          <a:p>
            <a:pPr marL="355591" indent="-228594" algn="l" defTabSz="567252">
              <a:buFont typeface="Arial" panose="020B0604020202020204" pitchFamily="34" charset="0"/>
              <a:buChar char="•"/>
              <a:defRPr sz="1800">
                <a:uFillTx/>
              </a:defRPr>
            </a:pPr>
            <a:r>
              <a:rPr lang="en-US" sz="2800" dirty="0"/>
              <a:t>Overall 8% of first </a:t>
            </a:r>
            <a:r>
              <a:rPr lang="en-US" sz="2800" i="1" dirty="0"/>
              <a:t>H pylori </a:t>
            </a:r>
            <a:r>
              <a:rPr lang="en-US" sz="2800" dirty="0"/>
              <a:t>eradication treatments leads to a second treatment within 12 months</a:t>
            </a:r>
          </a:p>
          <a:p>
            <a:pPr marL="355591" indent="-228594" algn="l" defTabSz="567252">
              <a:buFont typeface="Arial" panose="020B0604020202020204" pitchFamily="34" charset="0"/>
              <a:buChar char="•"/>
              <a:defRPr sz="1800">
                <a:uFillTx/>
              </a:defRPr>
            </a:pPr>
            <a:endParaRPr lang="en-US" sz="2800" dirty="0"/>
          </a:p>
          <a:p>
            <a:pPr marL="355591" indent="-228594" algn="l" defTabSz="567252">
              <a:buFont typeface="Arial" panose="020B0604020202020204" pitchFamily="34" charset="0"/>
              <a:buChar char="•"/>
              <a:defRPr sz="1800">
                <a:uFillTx/>
              </a:defRPr>
            </a:pPr>
            <a:r>
              <a:rPr lang="en-US" sz="2800" dirty="0"/>
              <a:t>Slowly increasing trend of </a:t>
            </a:r>
            <a:r>
              <a:rPr lang="en-US" sz="2800" i="1" dirty="0"/>
              <a:t>H. pylori </a:t>
            </a:r>
            <a:r>
              <a:rPr lang="en-US" sz="2800" dirty="0"/>
              <a:t>treatment failure</a:t>
            </a:r>
          </a:p>
          <a:p>
            <a:pPr marL="355591" indent="-228594" algn="l" defTabSz="567252">
              <a:buFont typeface="Arial" panose="020B0604020202020204" pitchFamily="34" charset="0"/>
              <a:buChar char="•"/>
              <a:defRPr sz="1800">
                <a:uFillTx/>
              </a:defRPr>
            </a:pPr>
            <a:endParaRPr lang="en-US" sz="2800" dirty="0"/>
          </a:p>
          <a:p>
            <a:pPr marL="355591" indent="-228594" algn="l" defTabSz="567252">
              <a:buFont typeface="Arial" panose="020B0604020202020204" pitchFamily="34" charset="0"/>
              <a:buChar char="•"/>
              <a:defRPr sz="1800">
                <a:uFillTx/>
              </a:defRPr>
            </a:pPr>
            <a:r>
              <a:rPr lang="en-US" sz="2800" dirty="0"/>
              <a:t>Initial treatment clarithromycin and/or metronidazole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4115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9B006-40C1-804D-A904-C2770DF20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0443"/>
          </a:xfrm>
        </p:spPr>
        <p:txBody>
          <a:bodyPr/>
          <a:lstStyle/>
          <a:p>
            <a:r>
              <a:rPr lang="en-US" dirty="0"/>
              <a:t>What this means for Clinical Practice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4F1C0C-798E-E44A-96E3-1A784C1277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69264"/>
            <a:ext cx="10515600" cy="5207699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Rapidly increasing antibiotic resistance of </a:t>
            </a:r>
            <a:r>
              <a:rPr lang="en-US" i="1" dirty="0"/>
              <a:t>H pylori </a:t>
            </a:r>
            <a:r>
              <a:rPr lang="en-US" dirty="0"/>
              <a:t>reported from secondary care, is partly confirmed in primary care data</a:t>
            </a:r>
          </a:p>
          <a:p>
            <a:endParaRPr lang="en-US" dirty="0"/>
          </a:p>
          <a:p>
            <a:r>
              <a:rPr lang="en-US" dirty="0"/>
              <a:t>Consequence might be the need to change guidelines for the first treatment to eradicate </a:t>
            </a:r>
            <a:r>
              <a:rPr lang="en-US" i="1" dirty="0"/>
              <a:t>H pylori</a:t>
            </a:r>
            <a:endParaRPr lang="en-US" dirty="0"/>
          </a:p>
          <a:p>
            <a:endParaRPr lang="en-US" dirty="0"/>
          </a:p>
          <a:p>
            <a:r>
              <a:rPr lang="en-US"/>
              <a:t>Targeting the guideline </a:t>
            </a:r>
            <a:r>
              <a:rPr lang="en-US" dirty="0"/>
              <a:t>change towards subgroups at specific risk for failure of </a:t>
            </a:r>
            <a:r>
              <a:rPr lang="en-US" i="1" dirty="0"/>
              <a:t>H pylori </a:t>
            </a:r>
            <a:r>
              <a:rPr lang="en-US" dirty="0"/>
              <a:t>eradication might be needed (additional risks, pretreatment testing, context factors, therapy compliance)</a:t>
            </a:r>
          </a:p>
        </p:txBody>
      </p:sp>
    </p:spTree>
    <p:extLst>
      <p:ext uri="{BB962C8B-B14F-4D97-AF65-F5344CB8AC3E}">
        <p14:creationId xmlns:p14="http://schemas.microsoft.com/office/powerpoint/2010/main" val="736829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9B006-40C1-804D-A904-C2770DF20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0443"/>
          </a:xfrm>
        </p:spPr>
        <p:txBody>
          <a:bodyPr/>
          <a:lstStyle/>
          <a:p>
            <a:r>
              <a:rPr lang="en-US" dirty="0"/>
              <a:t>Add citation if work is published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4F1C0C-798E-E44A-96E3-1A784C1277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50721"/>
            <a:ext cx="10515600" cy="3681984"/>
          </a:xfrm>
        </p:spPr>
        <p:txBody>
          <a:bodyPr/>
          <a:lstStyle/>
          <a:p>
            <a:r>
              <a:rPr lang="en-US" dirty="0"/>
              <a:t>In process</a:t>
            </a:r>
          </a:p>
        </p:txBody>
      </p:sp>
    </p:spTree>
    <p:extLst>
      <p:ext uri="{BB962C8B-B14F-4D97-AF65-F5344CB8AC3E}">
        <p14:creationId xmlns:p14="http://schemas.microsoft.com/office/powerpoint/2010/main" val="8345049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rgbClr val="414141"/>
      </a:dk1>
      <a:lt1>
        <a:srgbClr val="FFFFFF"/>
      </a:lt1>
      <a:dk2>
        <a:srgbClr val="4179BD"/>
      </a:dk2>
      <a:lt2>
        <a:srgbClr val="E7E6E6"/>
      </a:lt2>
      <a:accent1>
        <a:srgbClr val="4179BD"/>
      </a:accent1>
      <a:accent2>
        <a:srgbClr val="EEA120"/>
      </a:accent2>
      <a:accent3>
        <a:srgbClr val="FBC5B5"/>
      </a:accent3>
      <a:accent4>
        <a:srgbClr val="1B3455"/>
      </a:accent4>
      <a:accent5>
        <a:srgbClr val="414141"/>
      </a:accent5>
      <a:accent6>
        <a:srgbClr val="414141"/>
      </a:accent6>
      <a:hlink>
        <a:srgbClr val="4179BD"/>
      </a:hlink>
      <a:folHlink>
        <a:srgbClr val="1B3455"/>
      </a:folHlink>
    </a:clrScheme>
    <a:fontScheme name="Trebuchet MS">
      <a:majorFont>
        <a:latin typeface="Trebuchet MS" panose="020B0603020202020204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APCRG2019" id="{47FFDAD4-AAE8-AF49-BA16-D5254214DB9A}" vid="{04A9208E-0D6C-CC40-BAFE-004D06FD226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4391</TotalTime>
  <Words>334</Words>
  <Application>Microsoft Macintosh PowerPoint</Application>
  <PresentationFormat>Breedbeeld</PresentationFormat>
  <Paragraphs>38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9" baseType="lpstr">
      <vt:lpstr>Arial</vt:lpstr>
      <vt:lpstr>Trebuchet MS</vt:lpstr>
      <vt:lpstr>Office Theme</vt:lpstr>
      <vt:lpstr>Antibiotic resistance of  Helicobacter pylori in primary care: an observational cohort study</vt:lpstr>
      <vt:lpstr>The Research Question</vt:lpstr>
      <vt:lpstr>Research Design and Methods</vt:lpstr>
      <vt:lpstr>What the Research Found</vt:lpstr>
      <vt:lpstr>What this means for Clinical Practice</vt:lpstr>
      <vt:lpstr>Add citation if work is published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Research Question</dc:title>
  <dc:creator>Jessica Sand</dc:creator>
  <cp:lastModifiedBy>Mattijs Numans</cp:lastModifiedBy>
  <cp:revision>4</cp:revision>
  <dcterms:created xsi:type="dcterms:W3CDTF">2019-02-14T16:03:51Z</dcterms:created>
  <dcterms:modified xsi:type="dcterms:W3CDTF">2023-01-22T16:58:58Z</dcterms:modified>
</cp:coreProperties>
</file>