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500" r:id="rId3"/>
    <p:sldId id="523" r:id="rId4"/>
    <p:sldId id="257" r:id="rId5"/>
    <p:sldId id="530" r:id="rId6"/>
    <p:sldId id="531" r:id="rId7"/>
    <p:sldId id="532" r:id="rId8"/>
    <p:sldId id="267" r:id="rId9"/>
    <p:sldId id="507" r:id="rId10"/>
    <p:sldId id="263" r:id="rId11"/>
    <p:sldId id="499"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902C99-EC1A-3251-1864-E3629684B388}" name="Garcia, Sloan" initials="GS" userId="Garcia, Slo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C6D9F1"/>
    <a:srgbClr val="3889A1"/>
    <a:srgbClr val="A0CBD9"/>
    <a:srgbClr val="A1D5EE"/>
    <a:srgbClr val="52A7BE"/>
    <a:srgbClr val="53A7BE"/>
    <a:srgbClr val="A1E4EC"/>
    <a:srgbClr val="A7F2F7"/>
    <a:srgbClr val="A2E4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4"/>
    <p:restoredTop sz="76271"/>
  </p:normalViewPr>
  <p:slideViewPr>
    <p:cSldViewPr snapToGrid="0" snapToObjects="1">
      <p:cViewPr varScale="1">
        <p:scale>
          <a:sx n="143" d="100"/>
          <a:sy n="143" d="100"/>
        </p:scale>
        <p:origin x="216" y="4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3FA22-70AD-DA4C-95CD-3F142252A7A1}" type="datetimeFigureOut">
              <a:rPr lang="en-US" smtClean="0"/>
              <a:t>7/22/24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226DE-8703-A741-BAF2-AE9E3B529A9D}" type="slidenum">
              <a:rPr lang="en-US" smtClean="0"/>
              <a:t>‹#›</a:t>
            </a:fld>
            <a:endParaRPr lang="en-US"/>
          </a:p>
        </p:txBody>
      </p:sp>
    </p:spTree>
    <p:extLst>
      <p:ext uri="{BB962C8B-B14F-4D97-AF65-F5344CB8AC3E}">
        <p14:creationId xmlns:p14="http://schemas.microsoft.com/office/powerpoint/2010/main" val="140330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Mary</a:t>
            </a:r>
          </a:p>
          <a:p>
            <a:endParaRPr lang="en-US" b="1" dirty="0"/>
          </a:p>
          <a:p>
            <a:r>
              <a:rPr lang="en-US" b="0" dirty="0"/>
              <a:t>Thank you for staying until the end of the conference to hear these 4 presentations, and thank you to the NAPCRG PBRN planning committee for setting aside time to have a plenary of this sort. We are looking forward to sharing more about our work in Colorado. </a:t>
            </a:r>
          </a:p>
        </p:txBody>
      </p:sp>
      <p:sp>
        <p:nvSpPr>
          <p:cNvPr id="4" name="Slide Number Placeholder 3"/>
          <p:cNvSpPr>
            <a:spLocks noGrp="1"/>
          </p:cNvSpPr>
          <p:nvPr>
            <p:ph type="sldNum" sz="quarter" idx="5"/>
          </p:nvPr>
        </p:nvSpPr>
        <p:spPr/>
        <p:txBody>
          <a:bodyPr/>
          <a:lstStyle/>
          <a:p>
            <a:fld id="{0CB226DE-8703-A741-BAF2-AE9E3B529A9D}" type="slidenum">
              <a:rPr lang="en-US" smtClean="0"/>
              <a:t>1</a:t>
            </a:fld>
            <a:endParaRPr lang="en-US"/>
          </a:p>
        </p:txBody>
      </p:sp>
    </p:spTree>
    <p:extLst>
      <p:ext uri="{BB962C8B-B14F-4D97-AF65-F5344CB8AC3E}">
        <p14:creationId xmlns:p14="http://schemas.microsoft.com/office/powerpoint/2010/main" val="947828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Mary</a:t>
            </a:r>
          </a:p>
          <a:p>
            <a:endParaRPr lang="en-US" b="1" dirty="0"/>
          </a:p>
          <a:p>
            <a:r>
              <a:rPr lang="en-US" b="1" dirty="0"/>
              <a:t>Past and present PPRC</a:t>
            </a:r>
          </a:p>
        </p:txBody>
      </p:sp>
      <p:sp>
        <p:nvSpPr>
          <p:cNvPr id="4" name="Slide Number Placeholder 3"/>
          <p:cNvSpPr>
            <a:spLocks noGrp="1"/>
          </p:cNvSpPr>
          <p:nvPr>
            <p:ph type="sldNum" sz="quarter" idx="5"/>
          </p:nvPr>
        </p:nvSpPr>
        <p:spPr/>
        <p:txBody>
          <a:bodyPr/>
          <a:lstStyle/>
          <a:p>
            <a:fld id="{0CB226DE-8703-A741-BAF2-AE9E3B529A9D}" type="slidenum">
              <a:rPr lang="en-US" smtClean="0"/>
              <a:t>10</a:t>
            </a:fld>
            <a:endParaRPr lang="en-US"/>
          </a:p>
        </p:txBody>
      </p:sp>
    </p:spTree>
    <p:extLst>
      <p:ext uri="{BB962C8B-B14F-4D97-AF65-F5344CB8AC3E}">
        <p14:creationId xmlns:p14="http://schemas.microsoft.com/office/powerpoint/2010/main" val="4268798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Kathy</a:t>
            </a:r>
          </a:p>
        </p:txBody>
      </p:sp>
      <p:sp>
        <p:nvSpPr>
          <p:cNvPr id="4" name="Slide Number Placeholder 3"/>
          <p:cNvSpPr>
            <a:spLocks noGrp="1"/>
          </p:cNvSpPr>
          <p:nvPr>
            <p:ph type="sldNum" sz="quarter" idx="5"/>
          </p:nvPr>
        </p:nvSpPr>
        <p:spPr/>
        <p:txBody>
          <a:bodyPr/>
          <a:lstStyle/>
          <a:p>
            <a:fld id="{0CB226DE-8703-A741-BAF2-AE9E3B529A9D}" type="slidenum">
              <a:rPr lang="en-US" smtClean="0"/>
              <a:t>11</a:t>
            </a:fld>
            <a:endParaRPr lang="en-US"/>
          </a:p>
        </p:txBody>
      </p:sp>
    </p:spTree>
    <p:extLst>
      <p:ext uri="{BB962C8B-B14F-4D97-AF65-F5344CB8AC3E}">
        <p14:creationId xmlns:p14="http://schemas.microsoft.com/office/powerpoint/2010/main" val="331370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u="sng" dirty="0"/>
              <a:t>Mary</a:t>
            </a:r>
          </a:p>
          <a:p>
            <a:endParaRPr lang="en-US" b="1" dirty="0"/>
          </a:p>
          <a:p>
            <a:r>
              <a:rPr lang="en-US" b="1" dirty="0"/>
              <a:t>We have no COI to disclose </a:t>
            </a:r>
          </a:p>
        </p:txBody>
      </p:sp>
      <p:sp>
        <p:nvSpPr>
          <p:cNvPr id="4" name="Slide Number Placeholder 3"/>
          <p:cNvSpPr>
            <a:spLocks noGrp="1"/>
          </p:cNvSpPr>
          <p:nvPr>
            <p:ph type="sldNum" sz="quarter" idx="5"/>
          </p:nvPr>
        </p:nvSpPr>
        <p:spPr/>
        <p:txBody>
          <a:bodyPr/>
          <a:lstStyle/>
          <a:p>
            <a:fld id="{0CB226DE-8703-A741-BAF2-AE9E3B529A9D}" type="slidenum">
              <a:rPr lang="en-US" smtClean="0"/>
              <a:t>2</a:t>
            </a:fld>
            <a:endParaRPr lang="en-US"/>
          </a:p>
        </p:txBody>
      </p:sp>
    </p:spTree>
    <p:extLst>
      <p:ext uri="{BB962C8B-B14F-4D97-AF65-F5344CB8AC3E}">
        <p14:creationId xmlns:p14="http://schemas.microsoft.com/office/powerpoint/2010/main" val="348677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u="sng" dirty="0">
                <a:effectLst/>
                <a:latin typeface="Aptos" panose="020B0004020202020204" pitchFamily="34" charset="0"/>
                <a:ea typeface="Aptos" panose="020B0004020202020204" pitchFamily="34" charset="0"/>
                <a:cs typeface="Times New Roman" panose="02020603050405020304" pitchFamily="18" charset="0"/>
              </a:rPr>
              <a:t>Mary</a:t>
            </a: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3-5 things to get across to the group</a:t>
            </a:r>
          </a:p>
          <a:p>
            <a:pPr marL="342900" marR="0" lvl="0" indent="-342900">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Times New Roman" panose="02020603050405020304" pitchFamily="18" charset="0"/>
              </a:rPr>
              <a:t>Need</a:t>
            </a:r>
          </a:p>
          <a:p>
            <a:pPr marL="342900" marR="0" lvl="0" indent="-342900">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Times New Roman" panose="02020603050405020304" pitchFamily="18" charset="0"/>
              </a:rPr>
              <a:t>Process</a:t>
            </a:r>
          </a:p>
          <a:p>
            <a:pPr marL="342900" marR="0" lvl="0" indent="-342900">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Times New Roman" panose="02020603050405020304" pitchFamily="18" charset="0"/>
              </a:rPr>
              <a:t>Story</a:t>
            </a:r>
          </a:p>
          <a:p>
            <a:pPr marL="342900" marR="0" lvl="0" indent="-342900">
              <a:spcBef>
                <a:spcPts val="0"/>
              </a:spcBef>
              <a:spcAft>
                <a:spcPts val="0"/>
              </a:spcAft>
              <a:buFont typeface="Courier New" panose="02070309020205020404" pitchFamily="49" charset="0"/>
              <a:buChar char="o"/>
            </a:pPr>
            <a:r>
              <a:rPr lang="en-US" sz="1800" dirty="0">
                <a:effectLst/>
                <a:latin typeface="Aptos" panose="020B0004020202020204" pitchFamily="34" charset="0"/>
                <a:ea typeface="Aptos" panose="020B0004020202020204" pitchFamily="34" charset="0"/>
                <a:cs typeface="Times New Roman" panose="02020603050405020304" pitchFamily="18" charset="0"/>
              </a:rPr>
              <a:t>Outcome</a:t>
            </a:r>
          </a:p>
          <a:p>
            <a:endParaRPr lang="en-US" b="1" dirty="0"/>
          </a:p>
        </p:txBody>
      </p:sp>
      <p:sp>
        <p:nvSpPr>
          <p:cNvPr id="4" name="Slide Number Placeholder 3"/>
          <p:cNvSpPr>
            <a:spLocks noGrp="1"/>
          </p:cNvSpPr>
          <p:nvPr>
            <p:ph type="sldNum" sz="quarter" idx="5"/>
          </p:nvPr>
        </p:nvSpPr>
        <p:spPr/>
        <p:txBody>
          <a:bodyPr/>
          <a:lstStyle/>
          <a:p>
            <a:fld id="{0CB226DE-8703-A741-BAF2-AE9E3B529A9D}" type="slidenum">
              <a:rPr lang="en-US" smtClean="0"/>
              <a:t>3</a:t>
            </a:fld>
            <a:endParaRPr lang="en-US"/>
          </a:p>
        </p:txBody>
      </p:sp>
    </p:spTree>
    <p:extLst>
      <p:ext uri="{BB962C8B-B14F-4D97-AF65-F5344CB8AC3E}">
        <p14:creationId xmlns:p14="http://schemas.microsoft.com/office/powerpoint/2010/main" val="119242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sng" dirty="0">
                <a:solidFill>
                  <a:srgbClr val="000000"/>
                </a:solidFill>
                <a:effectLst/>
                <a:highlight>
                  <a:srgbClr val="FFFFFF"/>
                </a:highlight>
                <a:latin typeface="Arial" panose="020B0604020202020204" pitchFamily="34" charset="0"/>
              </a:rPr>
              <a:t>Mary</a:t>
            </a:r>
          </a:p>
          <a:p>
            <a:pPr algn="l"/>
            <a:endParaRPr lang="en-US" b="0" i="0" dirty="0">
              <a:solidFill>
                <a:srgbClr val="000000"/>
              </a:solidFill>
              <a:effectLst/>
              <a:highlight>
                <a:srgbClr val="FFFFFF"/>
              </a:highlight>
              <a:latin typeface="Arial" panose="020B0604020202020204" pitchFamily="34" charset="0"/>
            </a:endParaRPr>
          </a:p>
          <a:p>
            <a:pPr algn="l"/>
            <a:r>
              <a:rPr lang="en-US" b="0" i="0" dirty="0">
                <a:solidFill>
                  <a:srgbClr val="000000"/>
                </a:solidFill>
                <a:effectLst/>
                <a:highlight>
                  <a:srgbClr val="FFFFFF"/>
                </a:highlight>
                <a:latin typeface="Arial" panose="020B0604020202020204" pitchFamily="34" charset="0"/>
              </a:rPr>
              <a:t>Formed in 2005, the CaReNet Patient Partners Research Council (PPRC) gathers regularly (every other month) to serve as patient experts, fully involved in research processes from topic inception to project/product dissemination.</a:t>
            </a:r>
          </a:p>
          <a:p>
            <a:pPr algn="l"/>
            <a:endParaRPr lang="en-US" b="0" i="0" dirty="0">
              <a:solidFill>
                <a:srgbClr val="000000"/>
              </a:solidFill>
              <a:effectLst/>
              <a:highlight>
                <a:srgbClr val="FFFFFF"/>
              </a:highlight>
              <a:latin typeface="Arial" panose="020B0604020202020204" pitchFamily="34" charset="0"/>
            </a:endParaRPr>
          </a:p>
          <a:p>
            <a:pPr algn="l"/>
            <a:r>
              <a:rPr lang="en-US" b="0" i="0" dirty="0">
                <a:solidFill>
                  <a:srgbClr val="000000"/>
                </a:solidFill>
                <a:effectLst/>
                <a:highlight>
                  <a:srgbClr val="FFFFFF"/>
                </a:highlight>
                <a:latin typeface="Arial" panose="020B0604020202020204" pitchFamily="34" charset="0"/>
              </a:rPr>
              <a:t>The CaReNet PPRC consists currently of 11 patient partners, mainly retired professionals from a variety of fields, including engineering, education, sales, nursing, accounting, real estate, and government, who live, work, and play in the Denver/Aurora metro area of Colorado. This group is staffed out of the University of Colorado Anschutz Medical Campus in the Department of Family Medicine.</a:t>
            </a:r>
          </a:p>
          <a:p>
            <a:pPr algn="l"/>
            <a:endParaRPr lang="en-US" b="0" i="0" dirty="0">
              <a:solidFill>
                <a:srgbClr val="000000"/>
              </a:solidFill>
              <a:effectLst/>
              <a:highlight>
                <a:srgbClr val="FFFFFF"/>
              </a:highlight>
              <a:latin typeface="Arial" panose="020B0604020202020204" pitchFamily="34" charset="0"/>
            </a:endParaRPr>
          </a:p>
          <a:p>
            <a:pPr marL="457200" marR="0" lvl="1" indent="0">
              <a:spcBef>
                <a:spcPts val="0"/>
              </a:spcBef>
              <a:spcAft>
                <a:spcPts val="0"/>
              </a:spcAft>
              <a:buFont typeface="Courier New" panose="02070309020205020404" pitchFamily="49" charset="0"/>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algn="l"/>
            <a:endParaRPr lang="en-US" b="0" i="0" dirty="0">
              <a:solidFill>
                <a:srgbClr val="000000"/>
              </a:solidFill>
              <a:effectLst/>
              <a:highlight>
                <a:srgbClr val="FFFFFF"/>
              </a:highlight>
              <a:latin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9AE96A72-40AA-44BB-B8DF-458BAB2FC797}" type="slidenum">
              <a:rPr lang="en-US" smtClean="0"/>
              <a:t>4</a:t>
            </a:fld>
            <a:endParaRPr lang="en-US"/>
          </a:p>
        </p:txBody>
      </p:sp>
    </p:spTree>
    <p:extLst>
      <p:ext uri="{BB962C8B-B14F-4D97-AF65-F5344CB8AC3E}">
        <p14:creationId xmlns:p14="http://schemas.microsoft.com/office/powerpoint/2010/main" val="260927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u="sng" dirty="0">
                <a:solidFill>
                  <a:srgbClr val="212121"/>
                </a:solidFill>
                <a:effectLst/>
                <a:latin typeface="Aptos" panose="020B0004020202020204" pitchFamily="34" charset="0"/>
                <a:ea typeface="Aptos" panose="020B0004020202020204" pitchFamily="34" charset="0"/>
                <a:cs typeface="Aptos" panose="020B0004020202020204" pitchFamily="34" charset="0"/>
              </a:rPr>
              <a:t>Linda</a:t>
            </a:r>
          </a:p>
          <a:p>
            <a:pPr marL="0" marR="0" lvl="0" indent="0">
              <a:spcBef>
                <a:spcPts val="0"/>
              </a:spcBef>
              <a:spcAft>
                <a:spcPts val="0"/>
              </a:spcAft>
              <a:buFont typeface="Courier New" panose="02070309020205020404" pitchFamily="49" charset="0"/>
              <a:buNone/>
            </a:pPr>
            <a:endParaRPr lang="en-US" sz="1200" dirty="0">
              <a:solidFill>
                <a:srgbClr val="212121"/>
              </a:solidFill>
              <a:effectLs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Font typeface="Courier New" panose="02070309020205020404" pitchFamily="49" charset="0"/>
              <a:buNone/>
            </a:pPr>
            <a:r>
              <a:rPr lang="en-US" sz="1200" dirty="0">
                <a:solidFill>
                  <a:srgbClr val="212121"/>
                </a:solidFill>
                <a:effectLst/>
                <a:latin typeface="Aptos" panose="020B0004020202020204" pitchFamily="34" charset="0"/>
                <a:ea typeface="Aptos" panose="020B0004020202020204" pitchFamily="34" charset="0"/>
                <a:cs typeface="Aptos" panose="020B0004020202020204" pitchFamily="34" charset="0"/>
              </a:rPr>
              <a:t>Working with patient groups is highly beneficial from the perspective of both academic researchers as well as community members themselves. </a:t>
            </a:r>
          </a:p>
          <a:p>
            <a:pPr marL="0" marR="0" lvl="0" indent="0">
              <a:spcBef>
                <a:spcPts val="0"/>
              </a:spcBef>
              <a:spcAft>
                <a:spcPts val="0"/>
              </a:spcAft>
              <a:buFont typeface="Courier New" panose="02070309020205020404" pitchFamily="49" charset="0"/>
              <a:buNone/>
            </a:pPr>
            <a:endParaRPr lang="en-US" sz="1200" dirty="0">
              <a:solidFill>
                <a:srgbClr val="212121"/>
              </a:solidFill>
              <a:effectLs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Font typeface="Courier New" panose="02070309020205020404" pitchFamily="49" charset="0"/>
              <a:buNone/>
            </a:pPr>
            <a:r>
              <a:rPr lang="en-US" sz="1200" dirty="0">
                <a:solidFill>
                  <a:srgbClr val="212121"/>
                </a:solidFill>
                <a:effectLst/>
                <a:latin typeface="Aptos" panose="020B0004020202020204" pitchFamily="34" charset="0"/>
                <a:ea typeface="Aptos" panose="020B0004020202020204" pitchFamily="34" charset="0"/>
                <a:cs typeface="Aptos" panose="020B0004020202020204" pitchFamily="34" charset="0"/>
              </a:rPr>
              <a:t>When patient groups are fully brought into the fold of research, the work can be done in a more informed and balanced way, and ultimately lead to work with more meaning and value. </a:t>
            </a:r>
          </a:p>
          <a:p>
            <a:pPr marL="0" marR="0" lvl="0" indent="0">
              <a:spcBef>
                <a:spcPts val="0"/>
              </a:spcBef>
              <a:spcAft>
                <a:spcPts val="0"/>
              </a:spcAft>
              <a:buFont typeface="Courier New" panose="02070309020205020404" pitchFamily="49" charset="0"/>
              <a:buNone/>
            </a:pPr>
            <a:endParaRPr lang="en-US" sz="1200" dirty="0">
              <a:solidFill>
                <a:srgbClr val="212121"/>
              </a:solidFill>
              <a:effectLs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Font typeface="Courier New" panose="02070309020205020404" pitchFamily="49" charset="0"/>
              <a:buNone/>
            </a:pPr>
            <a:r>
              <a:rPr lang="en-US" sz="1200" dirty="0">
                <a:solidFill>
                  <a:srgbClr val="212121"/>
                </a:solidFill>
                <a:effectLst/>
                <a:latin typeface="Aptos" panose="020B0004020202020204" pitchFamily="34" charset="0"/>
                <a:ea typeface="Aptos" panose="020B0004020202020204" pitchFamily="34" charset="0"/>
                <a:cs typeface="Aptos" panose="020B0004020202020204" pitchFamily="34" charset="0"/>
              </a:rPr>
              <a:t>True bi-directional engagement can often look like a coworker, friendship, and family relationship. The PPRC has been able to see much success from the long-term nature of our relationships. </a:t>
            </a:r>
          </a:p>
          <a:p>
            <a:pPr marL="0" marR="0" lvl="0" indent="0">
              <a:spcBef>
                <a:spcPts val="0"/>
              </a:spcBef>
              <a:spcAft>
                <a:spcPts val="0"/>
              </a:spcAft>
              <a:buFont typeface="Courier New" panose="02070309020205020404" pitchFamily="49" charset="0"/>
              <a:buNone/>
            </a:pPr>
            <a:endParaRPr lang="en-US" sz="1200" dirty="0">
              <a:solidFill>
                <a:srgbClr val="212121"/>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CB226DE-8703-A741-BAF2-AE9E3B529A9D}" type="slidenum">
              <a:rPr lang="en-US" smtClean="0"/>
              <a:t>5</a:t>
            </a:fld>
            <a:endParaRPr lang="en-US"/>
          </a:p>
        </p:txBody>
      </p:sp>
    </p:spTree>
    <p:extLst>
      <p:ext uri="{BB962C8B-B14F-4D97-AF65-F5344CB8AC3E}">
        <p14:creationId xmlns:p14="http://schemas.microsoft.com/office/powerpoint/2010/main" val="12513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100" b="1" u="sng" dirty="0">
                <a:solidFill>
                  <a:srgbClr val="212121"/>
                </a:solidFill>
                <a:effectLst/>
                <a:latin typeface="Aptos" panose="020B0004020202020204" pitchFamily="34" charset="0"/>
                <a:ea typeface="Aptos" panose="020B0004020202020204" pitchFamily="34" charset="0"/>
                <a:cs typeface="Aptos" panose="020B0004020202020204" pitchFamily="34" charset="0"/>
              </a:rPr>
              <a:t>Linda</a:t>
            </a:r>
          </a:p>
          <a:p>
            <a:pPr marL="0" marR="0" lvl="0" indent="0">
              <a:spcBef>
                <a:spcPts val="0"/>
              </a:spcBef>
              <a:spcAft>
                <a:spcPts val="0"/>
              </a:spcAft>
              <a:buFont typeface="Courier New" panose="02070309020205020404" pitchFamily="49" charset="0"/>
              <a:buNone/>
            </a:pPr>
            <a:endParaRPr lang="en-US" sz="1100" dirty="0">
              <a:solidFill>
                <a:srgbClr val="212121"/>
              </a:solidFill>
              <a:effectLs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Font typeface="Courier New" panose="02070309020205020404" pitchFamily="49" charset="0"/>
              <a:buNone/>
            </a:pPr>
            <a:r>
              <a:rPr lang="en-US" sz="1100" dirty="0">
                <a:solidFill>
                  <a:srgbClr val="212121"/>
                </a:solidFill>
                <a:effectLst/>
                <a:latin typeface="Aptos" panose="020B0004020202020204" pitchFamily="34" charset="0"/>
                <a:ea typeface="Aptos" panose="020B0004020202020204" pitchFamily="34" charset="0"/>
                <a:cs typeface="Aptos" panose="020B0004020202020204" pitchFamily="34" charset="0"/>
              </a:rPr>
              <a:t>Recently during a meeting with the PPRC, we invited the new chair of the department of family medicine at the University of Colorado. She was invited to learn more about patient groups in our PBRNs. </a:t>
            </a:r>
          </a:p>
          <a:p>
            <a:pPr marL="0" marR="0" lvl="0" indent="0">
              <a:spcBef>
                <a:spcPts val="0"/>
              </a:spcBef>
              <a:spcAft>
                <a:spcPts val="0"/>
              </a:spcAft>
              <a:buFont typeface="Courier New" panose="02070309020205020404" pitchFamily="49" charset="0"/>
              <a:buNone/>
            </a:pPr>
            <a:endParaRPr lang="en-US" sz="1100" dirty="0">
              <a:solidFill>
                <a:srgbClr val="212121"/>
              </a:solidFill>
              <a:effectLs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Font typeface="Courier New" panose="02070309020205020404" pitchFamily="49" charset="0"/>
              <a:buNone/>
            </a:pPr>
            <a:r>
              <a:rPr lang="en-US" sz="1100" dirty="0">
                <a:solidFill>
                  <a:srgbClr val="212121"/>
                </a:solidFill>
                <a:effectLst/>
                <a:latin typeface="Aptos" panose="020B0004020202020204" pitchFamily="34" charset="0"/>
                <a:ea typeface="Aptos" panose="020B0004020202020204" pitchFamily="34" charset="0"/>
                <a:cs typeface="Aptos" panose="020B0004020202020204" pitchFamily="34" charset="0"/>
              </a:rPr>
              <a:t>During the meeting check-in, the PPRC was asked why they have continued to participate for as long as they have (most for 8-15 years). You can see responses to this check in question depicted in this “Word Cloud.” </a:t>
            </a:r>
          </a:p>
          <a:p>
            <a:pPr marL="0" marR="0" lvl="0" indent="0">
              <a:spcBef>
                <a:spcPts val="0"/>
              </a:spcBef>
              <a:spcAft>
                <a:spcPts val="0"/>
              </a:spcAft>
              <a:buFont typeface="Courier New" panose="02070309020205020404" pitchFamily="49" charset="0"/>
              <a:buNone/>
            </a:pPr>
            <a:endParaRPr lang="en-US" sz="1100" dirty="0">
              <a:solidFill>
                <a:srgbClr val="212121"/>
              </a:solidFill>
              <a:effectLs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Font typeface="Courier New" panose="02070309020205020404" pitchFamily="49" charset="0"/>
              <a:buNone/>
            </a:pPr>
            <a:r>
              <a:rPr lang="en-US" sz="1100" dirty="0">
                <a:solidFill>
                  <a:srgbClr val="212121"/>
                </a:solidFill>
                <a:effectLst/>
                <a:latin typeface="Aptos" panose="020B0004020202020204" pitchFamily="34" charset="0"/>
                <a:ea typeface="Aptos" panose="020B0004020202020204" pitchFamily="34" charset="0"/>
                <a:cs typeface="Aptos" panose="020B0004020202020204" pitchFamily="34" charset="0"/>
              </a:rPr>
              <a:t>PPRC members shared that they learn a lot and find the research interesting, they see that their presence gives voice to those who may not be able to, this work allows them to bring more meaning to the work and also gives their lives meaning, but most importantly they want patients to have a voice and for researchers/clinicians to see a different perspective that includes an inclusive, informed, and balanced lens for the research. </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It is important to note that in the beginning, the PPRC generally worked on topics that </a:t>
            </a:r>
            <a:r>
              <a:rPr lang="en-US" sz="1200" b="1" i="1" dirty="0">
                <a:effectLst/>
                <a:latin typeface="Aptos" panose="020B0004020202020204" pitchFamily="34" charset="0"/>
                <a:ea typeface="Aptos" panose="020B0004020202020204" pitchFamily="34" charset="0"/>
                <a:cs typeface="Times New Roman" panose="02020603050405020304" pitchFamily="18" charset="0"/>
              </a:rPr>
              <a:t>researchers</a:t>
            </a:r>
            <a:r>
              <a:rPr lang="en-US" sz="1200" dirty="0">
                <a:effectLst/>
                <a:latin typeface="Aptos" panose="020B0004020202020204" pitchFamily="34" charset="0"/>
                <a:ea typeface="Aptos" panose="020B0004020202020204" pitchFamily="34" charset="0"/>
                <a:cs typeface="Times New Roman" panose="02020603050405020304" pitchFamily="18" charset="0"/>
              </a:rPr>
              <a:t> could get funding on, and not much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While we still often do that to to keep the work going, we have been able to shift to ensuring we’re working on topics </a:t>
            </a:r>
            <a:r>
              <a:rPr lang="en-US" sz="1200" b="1" i="1" dirty="0">
                <a:effectLst/>
                <a:latin typeface="Aptos" panose="020B0004020202020204" pitchFamily="34" charset="0"/>
                <a:ea typeface="Aptos" panose="020B0004020202020204" pitchFamily="34" charset="0"/>
                <a:cs typeface="Times New Roman" panose="02020603050405020304" pitchFamily="18" charset="0"/>
              </a:rPr>
              <a:t>of interest to the PPRC </a:t>
            </a:r>
            <a:r>
              <a:rPr lang="en-US" sz="1200" dirty="0">
                <a:effectLst/>
                <a:latin typeface="Aptos" panose="020B0004020202020204" pitchFamily="34" charset="0"/>
                <a:ea typeface="Aptos" panose="020B0004020202020204" pitchFamily="34" charset="0"/>
                <a:cs typeface="Times New Roman" panose="02020603050405020304" pitchFamily="18" charset="0"/>
              </a:rPr>
              <a:t>while the CaReNet staff seeks out investigators that have funding or will work to find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This structure helps emphasizes the partnership between patients and research team—there’s a needs-based common thread; but either PPRC member or research team partner can bring topics or research to the table. </a:t>
            </a:r>
          </a:p>
          <a:p>
            <a:endParaRPr lang="en-US" dirty="0"/>
          </a:p>
        </p:txBody>
      </p:sp>
      <p:sp>
        <p:nvSpPr>
          <p:cNvPr id="4" name="Slide Number Placeholder 3"/>
          <p:cNvSpPr>
            <a:spLocks noGrp="1"/>
          </p:cNvSpPr>
          <p:nvPr>
            <p:ph type="sldNum" sz="quarter" idx="5"/>
          </p:nvPr>
        </p:nvSpPr>
        <p:spPr/>
        <p:txBody>
          <a:bodyPr/>
          <a:lstStyle/>
          <a:p>
            <a:fld id="{0CB226DE-8703-A741-BAF2-AE9E3B529A9D}" type="slidenum">
              <a:rPr lang="en-US" smtClean="0"/>
              <a:t>6</a:t>
            </a:fld>
            <a:endParaRPr lang="en-US"/>
          </a:p>
        </p:txBody>
      </p:sp>
    </p:spTree>
    <p:extLst>
      <p:ext uri="{BB962C8B-B14F-4D97-AF65-F5344CB8AC3E}">
        <p14:creationId xmlns:p14="http://schemas.microsoft.com/office/powerpoint/2010/main" val="399295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100" b="1" u="sng" dirty="0">
                <a:effectLst/>
                <a:latin typeface="+mn-lt"/>
                <a:ea typeface="Aptos" panose="020B0004020202020204" pitchFamily="34" charset="0"/>
                <a:cs typeface="Times New Roman" panose="02020603050405020304" pitchFamily="18" charset="0"/>
              </a:rPr>
              <a:t>Linda</a:t>
            </a:r>
          </a:p>
          <a:p>
            <a:pPr marL="0" marR="0" lvl="0" indent="0">
              <a:spcBef>
                <a:spcPts val="0"/>
              </a:spcBef>
              <a:spcAft>
                <a:spcPts val="0"/>
              </a:spcAft>
              <a:buFont typeface="Courier New" panose="02070309020205020404" pitchFamily="49" charset="0"/>
              <a:buNone/>
            </a:pPr>
            <a:endParaRPr lang="en-US" sz="1100" dirty="0">
              <a:effectLst/>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100" dirty="0">
                <a:solidFill>
                  <a:srgbClr val="212121"/>
                </a:solidFill>
                <a:effectLst/>
                <a:latin typeface="+mn-lt"/>
                <a:ea typeface="Aptos" panose="020B0004020202020204" pitchFamily="34" charset="0"/>
                <a:cs typeface="Aptos" panose="020B0004020202020204" pitchFamily="34" charset="0"/>
              </a:rPr>
              <a:t>Through the years, the PPRC has worked on topics such as diabetes, chronic pain, patient-centered medical home, and shared decision making, but we have also always been interested in topics around the health and care of older adults. </a:t>
            </a:r>
          </a:p>
          <a:p>
            <a:pPr algn="l"/>
            <a:endParaRPr lang="en-US" sz="1100" dirty="0">
              <a:solidFill>
                <a:srgbClr val="212121"/>
              </a:solidFill>
              <a:effectLst/>
              <a:latin typeface="+mn-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highlight>
                  <a:srgbClr val="FFFFFF"/>
                </a:highlight>
                <a:latin typeface="+mn-lt"/>
              </a:rPr>
              <a:t>Towards the end of 2018 at a PPRC meeting, a former member started a conversation during our check-in time. </a:t>
            </a:r>
            <a:r>
              <a:rPr lang="en-US" sz="1100" dirty="0">
                <a:effectLst/>
                <a:latin typeface="+mn-lt"/>
                <a:ea typeface="Aptos" panose="020B0004020202020204" pitchFamily="34" charset="0"/>
                <a:cs typeface="Times New Roman" panose="02020603050405020304" pitchFamily="18" charset="0"/>
              </a:rPr>
              <a:t>In the world of microwaves and crockpots, she definitely wasn’t a microwave – she didn’t speak often so when she did, we all listened. Her message went far because of who she is and how she came to the 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000000"/>
              </a:solidFill>
              <a:effectLst/>
              <a:highlight>
                <a:srgbClr val="FFFFFF"/>
              </a:highligh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highlight>
                  <a:srgbClr val="FFFFFF"/>
                </a:highlight>
                <a:latin typeface="+mn-lt"/>
                <a:cs typeface="Times New Roman" panose="02020603050405020304" pitchFamily="18" charset="0"/>
              </a:rPr>
              <a:t>She began sharing some recent personal struggles with memory loss and confusion. After she spoke, t</a:t>
            </a:r>
            <a:r>
              <a:rPr lang="en-US" sz="1100" b="0" i="0" dirty="0">
                <a:solidFill>
                  <a:srgbClr val="000000"/>
                </a:solidFill>
                <a:effectLst/>
                <a:highlight>
                  <a:srgbClr val="FFFFFF"/>
                </a:highlight>
                <a:latin typeface="+mn-lt"/>
              </a:rPr>
              <a:t>he PPRC began internally discussing struggles they had experienced with themselves or loved ones who were experiencing memory loss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000000"/>
              </a:solidFill>
              <a:effectLst/>
              <a:highlight>
                <a:srgbClr val="FFFFFF"/>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000000"/>
                </a:solidFill>
                <a:effectLst/>
                <a:highlight>
                  <a:srgbClr val="FFFFFF"/>
                </a:highlight>
                <a:latin typeface="+mn-lt"/>
              </a:rPr>
              <a:t>Others chimed in sharing those they knew with </a:t>
            </a:r>
            <a:r>
              <a:rPr lang="en-US" sz="1100" b="0" i="0" dirty="0" err="1">
                <a:solidFill>
                  <a:srgbClr val="000000"/>
                </a:solidFill>
                <a:effectLst/>
                <a:highlight>
                  <a:srgbClr val="FFFFFF"/>
                </a:highlight>
                <a:latin typeface="+mn-lt"/>
              </a:rPr>
              <a:t>Alzheimers</a:t>
            </a:r>
            <a:r>
              <a:rPr lang="en-US" sz="1100" b="0" i="0" dirty="0">
                <a:solidFill>
                  <a:srgbClr val="000000"/>
                </a:solidFill>
                <a:effectLst/>
                <a:highlight>
                  <a:srgbClr val="FFFFFF"/>
                </a:highlight>
                <a:latin typeface="+mn-lt"/>
              </a:rPr>
              <a:t> or dementia, as many in the group have served in this caregiver role or have had close loved ones that they have seen struggle with these diseases for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000000"/>
              </a:solidFill>
              <a:effectLst/>
              <a:highlight>
                <a:srgbClr val="FFFFFF"/>
              </a:highlight>
              <a:latin typeface="+mn-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212121"/>
                </a:solidFill>
                <a:effectLst/>
                <a:latin typeface="+mn-lt"/>
                <a:ea typeface="Aptos" panose="020B0004020202020204" pitchFamily="34" charset="0"/>
                <a:cs typeface="Aptos" panose="020B0004020202020204" pitchFamily="34" charset="0"/>
              </a:rPr>
              <a:t>In early 2019, the group began discussing the care of people living with memory loss, and wanted to learn more about dementia and Alzheimer’s and specifically their caregivers. This conversation led the group to understand terms such as “cognitive impairment,” “dementia,” and “Alzheimer’s disease,” and ask to seek further information from medical experts.</a:t>
            </a:r>
            <a:endParaRPr lang="en-US" sz="1100" b="0" i="0" dirty="0">
              <a:solidFill>
                <a:srgbClr val="000000"/>
              </a:solidFill>
              <a:effectLst/>
              <a:highlight>
                <a:srgbClr val="FFFFFF"/>
              </a:highlight>
              <a:latin typeface="+mn-lt"/>
            </a:endParaRPr>
          </a:p>
          <a:p>
            <a:pPr algn="l"/>
            <a:endParaRPr lang="en-US" sz="1100" b="0" i="0" dirty="0">
              <a:solidFill>
                <a:srgbClr val="000000"/>
              </a:solidFill>
              <a:effectLst/>
              <a:highlight>
                <a:srgbClr val="FFFFFF"/>
              </a:highlight>
              <a:latin typeface="+mn-lt"/>
            </a:endParaRPr>
          </a:p>
          <a:p>
            <a:pPr algn="l"/>
            <a:r>
              <a:rPr lang="en-US" sz="1100" b="0" i="0" dirty="0">
                <a:solidFill>
                  <a:srgbClr val="000000"/>
                </a:solidFill>
                <a:effectLst/>
                <a:highlight>
                  <a:srgbClr val="FFFFFF"/>
                </a:highlight>
                <a:latin typeface="+mn-lt"/>
              </a:rPr>
              <a:t>That conversation has since turned to over 5 years of learning about and understanding the burdens this type of care places on the caregivers; subsequently the group has reached out to several researchers at the University of Colorado to help provide education and background knowledge on this topic. </a:t>
            </a:r>
          </a:p>
          <a:p>
            <a:pPr algn="l"/>
            <a:endParaRPr lang="en-US" sz="1100" b="0" i="0" dirty="0">
              <a:solidFill>
                <a:srgbClr val="000000"/>
              </a:solidFill>
              <a:effectLst/>
              <a:highlight>
                <a:srgbClr val="FFFFFF"/>
              </a:highlight>
              <a:latin typeface="+mn-lt"/>
            </a:endParaRPr>
          </a:p>
          <a:p>
            <a:pPr algn="l"/>
            <a:r>
              <a:rPr lang="en-US" sz="1100" b="0" i="0" dirty="0">
                <a:solidFill>
                  <a:srgbClr val="000000"/>
                </a:solidFill>
                <a:effectLst/>
                <a:highlight>
                  <a:srgbClr val="FFFFFF"/>
                </a:highlight>
                <a:latin typeface="+mn-lt"/>
              </a:rPr>
              <a:t>Let’s look at this timeline to learn more! </a:t>
            </a:r>
            <a:endParaRPr lang="en-US" sz="1100" dirty="0">
              <a:effectLst/>
              <a:latin typeface="+mn-lt"/>
              <a:ea typeface="Aptos" panose="020B000402020202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endParaRPr lang="en-US" sz="1100" dirty="0">
              <a:effectLst/>
              <a:latin typeface="+mn-lt"/>
              <a:ea typeface="Aptos" panose="020B000402020202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100" dirty="0">
                <a:effectLst/>
                <a:latin typeface="+mn-lt"/>
                <a:ea typeface="Aptos" panose="020B0004020202020204" pitchFamily="34" charset="0"/>
                <a:cs typeface="Times New Roman" panose="02020603050405020304" pitchFamily="18" charset="0"/>
              </a:rPr>
              <a:t>Between March 2019-mid-2020, we invited different guests to help our group learn more about topics ranging from basic memory loss to Alzheimer’s disease and dementias to the basics of older adult care and geriatrics. </a:t>
            </a:r>
          </a:p>
          <a:p>
            <a:pPr marL="171450" marR="0" lvl="0" indent="-171450">
              <a:spcBef>
                <a:spcPts val="0"/>
              </a:spcBef>
              <a:spcAft>
                <a:spcPts val="0"/>
              </a:spcAft>
              <a:buFont typeface="Arial" panose="020B0604020202020204" pitchFamily="34" charset="0"/>
              <a:buChar char="•"/>
            </a:pPr>
            <a:r>
              <a:rPr lang="en-US" sz="1100" dirty="0">
                <a:effectLst/>
                <a:latin typeface="+mn-lt"/>
                <a:ea typeface="Aptos" panose="020B0004020202020204" pitchFamily="34" charset="0"/>
                <a:cs typeface="Times New Roman" panose="02020603050405020304" pitchFamily="18" charset="0"/>
              </a:rPr>
              <a:t>In early 2021, a newer investigator came along and helped that snowball grow and grow. We advised on a proposal that went in, and then within months were notified that it had been funded and we’d be working on the project with her and her team. </a:t>
            </a:r>
          </a:p>
          <a:p>
            <a:pPr marL="171450" marR="0" lvl="0" indent="-171450">
              <a:spcBef>
                <a:spcPts val="0"/>
              </a:spcBef>
              <a:spcAft>
                <a:spcPts val="0"/>
              </a:spcAft>
              <a:buFont typeface="Arial" panose="020B0604020202020204" pitchFamily="34" charset="0"/>
              <a:buChar char="•"/>
            </a:pPr>
            <a:r>
              <a:rPr lang="en-US" sz="1100" dirty="0">
                <a:effectLst/>
                <a:latin typeface="+mn-lt"/>
                <a:ea typeface="Aptos" panose="020B0004020202020204" pitchFamily="34" charset="0"/>
                <a:cs typeface="Times New Roman" panose="02020603050405020304" pitchFamily="18" charset="0"/>
              </a:rPr>
              <a:t>As of September 2021, we were officially partners in this work!</a:t>
            </a:r>
          </a:p>
          <a:p>
            <a:pPr marL="628650" marR="0" lvl="1" indent="-171450">
              <a:spcBef>
                <a:spcPts val="0"/>
              </a:spcBef>
              <a:spcAft>
                <a:spcPts val="0"/>
              </a:spcAft>
              <a:buFont typeface="Arial" panose="020B0604020202020204" pitchFamily="34" charset="0"/>
              <a:buChar char="•"/>
            </a:pPr>
            <a:r>
              <a:rPr lang="en-US" sz="1100" dirty="0">
                <a:solidFill>
                  <a:srgbClr val="212121"/>
                </a:solidFill>
                <a:effectLst/>
                <a:latin typeface="+mn-lt"/>
                <a:ea typeface="Aptos" panose="020B0004020202020204" pitchFamily="34" charset="0"/>
                <a:cs typeface="Aptos" panose="020B0004020202020204" pitchFamily="34" charset="0"/>
              </a:rPr>
              <a:t>We had never met virtually before the days of COVID, but quickly figured out virtual methods that worked for us to continue the engagement. If we had not continued to meet and talk, this would have been lost due to COVID issues. </a:t>
            </a:r>
            <a:endParaRPr lang="en-US" sz="1100" dirty="0">
              <a:effectLst/>
              <a:latin typeface="+mn-lt"/>
              <a:ea typeface="Aptos" panose="020B00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ea typeface="Aptos" panose="020B0004020202020204" pitchFamily="34" charset="0"/>
                <a:cs typeface="Times New Roman" panose="02020603050405020304" pitchFamily="18" charset="0"/>
              </a:rPr>
              <a:t>We went slightly off the rails late in 2022, but figured out quickly where we wanted to get to. We have followed many different roads, but they all tie in to continued progress down the path toward funding and new learning.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mn-lt"/>
                <a:ea typeface="Aptos" panose="020B0004020202020204" pitchFamily="34" charset="0"/>
                <a:cs typeface="Times New Roman" panose="02020603050405020304" pitchFamily="18" charset="0"/>
              </a:rPr>
              <a:t>COMET = Changing Our Mental and Emotional Trajectory, a conversation-based approach to discussing mental health in community</a:t>
            </a:r>
          </a:p>
          <a:p>
            <a:pPr marL="171450" marR="0" lvl="0" indent="-171450">
              <a:spcBef>
                <a:spcPts val="0"/>
              </a:spcBef>
              <a:spcAft>
                <a:spcPts val="0"/>
              </a:spcAft>
              <a:buFont typeface="Arial" panose="020B0604020202020204" pitchFamily="34" charset="0"/>
              <a:buChar char="•"/>
            </a:pPr>
            <a:r>
              <a:rPr lang="en-US" sz="1100" dirty="0">
                <a:solidFill>
                  <a:srgbClr val="212121"/>
                </a:solidFill>
                <a:effectLst/>
                <a:latin typeface="+mn-lt"/>
                <a:ea typeface="Aptos" panose="020B0004020202020204" pitchFamily="34" charset="0"/>
                <a:cs typeface="Times New Roman" panose="02020603050405020304" pitchFamily="18" charset="0"/>
              </a:rPr>
              <a:t>Now, o</a:t>
            </a:r>
            <a:r>
              <a:rPr lang="en-US" sz="1100" dirty="0">
                <a:solidFill>
                  <a:srgbClr val="212121"/>
                </a:solidFill>
                <a:effectLst/>
                <a:latin typeface="+mn-lt"/>
                <a:ea typeface="Aptos" panose="020B0004020202020204" pitchFamily="34" charset="0"/>
                <a:cs typeface="Aptos" panose="020B0004020202020204" pitchFamily="34" charset="0"/>
              </a:rPr>
              <a:t>ver the past 5 years, the PPRC has advised on various project proposals, participated in an advisory group for a caregiver project, and continued to learn more about linkages between other topic areas such as mental health, loneliness, and social isolation.</a:t>
            </a:r>
            <a:r>
              <a:rPr lang="en-US" sz="1100" dirty="0">
                <a:solidFill>
                  <a:schemeClr val="tx1"/>
                </a:solidFill>
                <a:effectLst/>
                <a:latin typeface="+mn-lt"/>
                <a:ea typeface="Aptos" panose="020B0004020202020204" pitchFamily="34" charset="0"/>
                <a:cs typeface="Times New Roman" panose="02020603050405020304" pitchFamily="18" charset="0"/>
              </a:rPr>
              <a:t> </a:t>
            </a:r>
            <a:endParaRPr lang="en-US" sz="1100" dirty="0">
              <a:solidFill>
                <a:srgbClr val="212121"/>
              </a:solidFill>
              <a:effectLst/>
              <a:latin typeface="+mn-lt"/>
              <a:ea typeface="Aptos" panose="020B0004020202020204" pitchFamily="34" charset="0"/>
              <a:cs typeface="Aptos" panose="020B0004020202020204" pitchFamily="34" charset="0"/>
            </a:endParaRPr>
          </a:p>
          <a:p>
            <a:pPr marL="742950" marR="0" lvl="1" indent="-285750">
              <a:spcBef>
                <a:spcPts val="0"/>
              </a:spcBef>
              <a:spcAft>
                <a:spcPts val="0"/>
              </a:spcAft>
              <a:buFont typeface="Courier New" panose="02070309020205020404" pitchFamily="49" charset="0"/>
              <a:buChar char="o"/>
            </a:pPr>
            <a:endParaRPr lang="en-US" sz="1100" dirty="0">
              <a:effectLst/>
              <a:latin typeface="+mn-l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100" b="0" i="0" dirty="0">
                <a:solidFill>
                  <a:srgbClr val="212121"/>
                </a:solidFill>
                <a:effectLst/>
                <a:highlight>
                  <a:srgbClr val="FFFFFF"/>
                </a:highlight>
                <a:latin typeface="+mn-lt"/>
              </a:rPr>
              <a:t>The PPRC is working hard to continue to learn about topics and share their perspectives in work that is ongoing, as well as provide insight into upcoming proposals for furthering this work. </a:t>
            </a:r>
            <a:r>
              <a:rPr lang="en-US" sz="1100" dirty="0">
                <a:effectLst/>
                <a:latin typeface="+mn-lt"/>
                <a:ea typeface="Aptos" panose="020B0004020202020204" pitchFamily="34" charset="0"/>
                <a:cs typeface="Times New Roman" panose="02020603050405020304" pitchFamily="18" charset="0"/>
              </a:rPr>
              <a:t>We hope to show how asking a question and then listening for the intent of learning has progressed into a years-long process of inquiry.</a:t>
            </a:r>
            <a:endParaRPr lang="en-US" sz="1100" dirty="0">
              <a:latin typeface="+mn-lt"/>
            </a:endParaRPr>
          </a:p>
        </p:txBody>
      </p:sp>
      <p:sp>
        <p:nvSpPr>
          <p:cNvPr id="4" name="Slide Number Placeholder 3"/>
          <p:cNvSpPr>
            <a:spLocks noGrp="1"/>
          </p:cNvSpPr>
          <p:nvPr>
            <p:ph type="sldNum" sz="quarter" idx="5"/>
          </p:nvPr>
        </p:nvSpPr>
        <p:spPr/>
        <p:txBody>
          <a:bodyPr/>
          <a:lstStyle/>
          <a:p>
            <a:fld id="{0CB226DE-8703-A741-BAF2-AE9E3B529A9D}" type="slidenum">
              <a:rPr lang="en-US" smtClean="0"/>
              <a:t>7</a:t>
            </a:fld>
            <a:endParaRPr lang="en-US"/>
          </a:p>
        </p:txBody>
      </p:sp>
    </p:spTree>
    <p:extLst>
      <p:ext uri="{BB962C8B-B14F-4D97-AF65-F5344CB8AC3E}">
        <p14:creationId xmlns:p14="http://schemas.microsoft.com/office/powerpoint/2010/main" val="125683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Linda</a:t>
            </a:r>
          </a:p>
          <a:p>
            <a:endParaRPr lang="en-US" b="0" u="none" dirty="0"/>
          </a:p>
          <a:p>
            <a:r>
              <a:rPr lang="en-US" b="0" u="none" dirty="0"/>
              <a:t>We wanted to highlight a bit more of the work that we partnered with Dr. Lum on, called “Memory Tech.” The photos shown here were a pivotal day for so many. This was in September 2021, when there were still so many questions and concerns surrounding the future of COVID and how best to show up in-person. This day was the official project kickoff, where we got to learn from doctors, researchers, and each other. We added in multiple non-PPRC voices to this work to round out the perspectives. Our voices were truly heard, considered, and brought forward in all of the phases of this project and the resulting work.</a:t>
            </a:r>
          </a:p>
          <a:p>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One thing we learned from this project was that what we discuss may not be what the other is experiencing at the same time, but a broader group helps to expand the experiences. We understand and experience the topics at different levels and at different times, but We all share this interest and experience. We can’t run from the fact that we’re all aging, but we have the opportunity to give voice to those who can’t. </a:t>
            </a:r>
          </a:p>
          <a:p>
            <a:endParaRPr lang="en-US" b="0" u="none" dirty="0"/>
          </a:p>
          <a:p>
            <a:endParaRPr lang="en-US" b="0" u="none" dirty="0"/>
          </a:p>
          <a:p>
            <a:endParaRPr lang="en-US" b="0" u="none" dirty="0"/>
          </a:p>
        </p:txBody>
      </p:sp>
      <p:sp>
        <p:nvSpPr>
          <p:cNvPr id="4" name="Slide Number Placeholder 3"/>
          <p:cNvSpPr>
            <a:spLocks noGrp="1"/>
          </p:cNvSpPr>
          <p:nvPr>
            <p:ph type="sldNum" sz="quarter" idx="5"/>
          </p:nvPr>
        </p:nvSpPr>
        <p:spPr/>
        <p:txBody>
          <a:bodyPr/>
          <a:lstStyle/>
          <a:p>
            <a:fld id="{9AE96A72-40AA-44BB-B8DF-458BAB2FC797}" type="slidenum">
              <a:rPr lang="en-US" smtClean="0"/>
              <a:t>8</a:t>
            </a:fld>
            <a:endParaRPr lang="en-US"/>
          </a:p>
        </p:txBody>
      </p:sp>
    </p:spTree>
    <p:extLst>
      <p:ext uri="{BB962C8B-B14F-4D97-AF65-F5344CB8AC3E}">
        <p14:creationId xmlns:p14="http://schemas.microsoft.com/office/powerpoint/2010/main" val="376407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u="sng" dirty="0">
                <a:effectLst/>
                <a:latin typeface="Aptos" panose="020B0004020202020204" pitchFamily="34" charset="0"/>
                <a:ea typeface="Aptos" panose="020B0004020202020204" pitchFamily="34" charset="0"/>
                <a:cs typeface="Times New Roman" panose="02020603050405020304" pitchFamily="18" charset="0"/>
              </a:rPr>
              <a:t>Mary</a:t>
            </a:r>
          </a:p>
          <a:p>
            <a:pPr marL="342900" marR="0" lvl="0" indent="-342900">
              <a:spcBef>
                <a:spcPts val="0"/>
              </a:spcBef>
              <a:spcAft>
                <a:spcPts val="0"/>
              </a:spcAft>
              <a:buFont typeface="Courier New" panose="02070309020205020404" pitchFamily="49" charset="0"/>
              <a:buChar char="o"/>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The PPRC’s engagement in the Memory Tech project with Dr. Lum has led to much ongoing work, including that the research team has:</a:t>
            </a:r>
          </a:p>
          <a:p>
            <a:pPr marL="0" marR="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Aptos" panose="020B0004020202020204" pitchFamily="34" charset="0"/>
              </a:rPr>
              <a:t>Implemented an adaptation of a pre-visit questionnaire in a geriatrics clinic, based on user-design input from Memory Tech members. The pilot has been active since May 2022. A study manuscript is under review.</a:t>
            </a:r>
          </a:p>
          <a:p>
            <a:pPr marL="0" marR="0" algn="l">
              <a:spcBef>
                <a:spcPts val="0"/>
              </a:spcBef>
              <a:spcAft>
                <a:spcPts val="0"/>
              </a:spcAft>
              <a:buFont typeface="Arial" panose="020B0604020202020204" pitchFamily="34" charset="0"/>
              <a:buChar char="•"/>
            </a:pPr>
            <a:endParaRPr lang="en-US" sz="1800" b="0" i="0" u="none" strike="noStrike" dirty="0">
              <a:solidFill>
                <a:srgbClr val="212121"/>
              </a:solidFill>
              <a:effectLst/>
              <a:latin typeface="Aptos" panose="020B0004020202020204" pitchFamily="34" charset="0"/>
            </a:endParaRPr>
          </a:p>
          <a:p>
            <a:pPr marL="0" marR="0" algn="l">
              <a:spcBef>
                <a:spcPts val="0"/>
              </a:spcBef>
              <a:spcAft>
                <a:spcPts val="0"/>
              </a:spcAft>
              <a:buFont typeface="Arial" panose="020B0604020202020204" pitchFamily="34" charset="0"/>
              <a:buChar char="•"/>
            </a:pPr>
            <a:r>
              <a:rPr lang="en-US" sz="1800" b="0" i="0" u="none" strike="noStrike" dirty="0">
                <a:solidFill>
                  <a:srgbClr val="212121"/>
                </a:solidFill>
                <a:effectLst/>
                <a:latin typeface="Aptos" panose="020B0004020202020204" pitchFamily="34" charset="0"/>
              </a:rPr>
              <a:t>A team of researchers have formed the “</a:t>
            </a:r>
            <a:r>
              <a:rPr lang="en-US" sz="1800" b="0" i="0" u="none" strike="noStrike" dirty="0" err="1">
                <a:solidFill>
                  <a:srgbClr val="212121"/>
                </a:solidFill>
                <a:effectLst/>
                <a:latin typeface="Aptos" panose="020B0004020202020204" pitchFamily="34" charset="0"/>
              </a:rPr>
              <a:t>GeriTech</a:t>
            </a:r>
            <a:r>
              <a:rPr lang="en-US" sz="1800" b="0" i="0" u="none" strike="noStrike" dirty="0">
                <a:solidFill>
                  <a:srgbClr val="212121"/>
                </a:solidFill>
                <a:effectLst/>
                <a:latin typeface="Aptos" panose="020B0004020202020204" pitchFamily="34" charset="0"/>
              </a:rPr>
              <a:t> lab”. The goal of this group is to involve persons with lived experience of dementia and/or caregiving as design consultants to help with the co-design of health information technology interventions. The group is submitting grant proposals to fund the next steps of this work.</a:t>
            </a:r>
          </a:p>
          <a:p>
            <a:pPr marL="0" marR="0" lvl="0" indent="0">
              <a:spcBef>
                <a:spcPts val="0"/>
              </a:spcBef>
              <a:spcAft>
                <a:spcPts val="0"/>
              </a:spcAft>
              <a:buFont typeface="Arial" panose="020B0604020202020204" pitchFamily="34" charset="0"/>
              <a:buNone/>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As we move forward into this next phase, we realized the importance of honing in on what is most important within the umbrella of topics the PPRC has engaged in or learned about over the past 5 years. Moving forward, the PPRC hopes to: continue to learn, learn, learn, as well as engage in projects and other work to come, specifically those with tangible outcomes to share with their community. We also asked if they would like to break off into smaller groups to do more consulting, have a smaller group partner with other researchers, </a:t>
            </a:r>
            <a:r>
              <a:rPr lang="en-US" sz="1200" dirty="0" err="1">
                <a:effectLst/>
                <a:latin typeface="Aptos" panose="020B0004020202020204" pitchFamily="34" charset="0"/>
                <a:ea typeface="Aptos" panose="020B0004020202020204" pitchFamily="34" charset="0"/>
                <a:cs typeface="Times New Roman" panose="02020603050405020304" pitchFamily="18" charset="0"/>
              </a:rPr>
              <a:t>etc</a:t>
            </a:r>
            <a:r>
              <a:rPr lang="en-US" sz="1200" dirty="0">
                <a:effectLst/>
                <a:latin typeface="Aptos" panose="020B0004020202020204" pitchFamily="34" charset="0"/>
                <a:ea typeface="Aptos" panose="020B0004020202020204" pitchFamily="34" charset="0"/>
                <a:cs typeface="Times New Roman" panose="02020603050405020304" pitchFamily="18" charset="0"/>
              </a:rPr>
              <a:t>, and there was a resounding desire to continue along with their larger group-based work.</a:t>
            </a:r>
          </a:p>
          <a:p>
            <a:pPr marL="0" marR="0" lvl="0" indent="0">
              <a:spcBef>
                <a:spcPts val="0"/>
              </a:spcBef>
              <a:spcAft>
                <a:spcPts val="0"/>
              </a:spcAft>
              <a:buFont typeface="Courier New" panose="02070309020205020404" pitchFamily="49" charset="0"/>
              <a:buNone/>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spcBef>
                <a:spcPts val="0"/>
              </a:spcBef>
              <a:spcAft>
                <a:spcPts val="0"/>
              </a:spcAft>
            </a:pPr>
            <a:r>
              <a:rPr lang="en-US" sz="1100" b="0" i="0" u="sng" strike="noStrike" dirty="0">
                <a:solidFill>
                  <a:srgbClr val="212121"/>
                </a:solidFill>
                <a:effectLst/>
                <a:latin typeface="Calibri" panose="020F0502020204030204" pitchFamily="34" charset="0"/>
              </a:rPr>
              <a:t>Specific topics that the group is choosing to hone in on in the coming months/year:</a:t>
            </a:r>
            <a:r>
              <a:rPr lang="en-US" sz="1100" b="0" i="0" u="none" strike="noStrike" dirty="0">
                <a:solidFill>
                  <a:srgbClr val="212121"/>
                </a:solidFill>
                <a:effectLst/>
                <a:latin typeface="Calibri" panose="020F0502020204030204" pitchFamily="34" charset="0"/>
              </a:rPr>
              <a:t> </a:t>
            </a:r>
            <a:endParaRPr lang="en-US" b="0" i="0" u="none" strike="noStrike" dirty="0">
              <a:solidFill>
                <a:srgbClr val="212121"/>
              </a:solidFill>
              <a:effectLst/>
              <a:latin typeface="Aptos" panose="020B0004020202020204" pitchFamily="34" charset="0"/>
            </a:endParaRPr>
          </a:p>
          <a:p>
            <a:pPr marL="0" marR="0" algn="l" fontAlgn="ctr">
              <a:spcBef>
                <a:spcPts val="0"/>
              </a:spcBef>
              <a:spcAft>
                <a:spcPts val="0"/>
              </a:spcAft>
              <a:buFont typeface="Arial" panose="020B0604020202020204" pitchFamily="34" charset="0"/>
              <a:buChar char="•"/>
            </a:pPr>
            <a:r>
              <a:rPr lang="en-US" sz="1100" b="0" i="0" u="none" strike="noStrike" dirty="0">
                <a:solidFill>
                  <a:srgbClr val="212121"/>
                </a:solidFill>
                <a:effectLst/>
                <a:latin typeface="Calibri" panose="020F0502020204030204" pitchFamily="34" charset="0"/>
              </a:rPr>
              <a:t>Caregiver Support &amp; health - 7</a:t>
            </a:r>
            <a:endParaRPr lang="en-US" sz="1200" b="0" i="0" u="none" strike="noStrike" dirty="0">
              <a:solidFill>
                <a:srgbClr val="212121"/>
              </a:solidFill>
              <a:effectLst/>
              <a:latin typeface="Aptos" panose="020B0004020202020204" pitchFamily="34" charset="0"/>
            </a:endParaRPr>
          </a:p>
          <a:p>
            <a:pPr marL="0" marR="0" algn="l" fontAlgn="ctr">
              <a:spcBef>
                <a:spcPts val="0"/>
              </a:spcBef>
              <a:spcAft>
                <a:spcPts val="0"/>
              </a:spcAft>
              <a:buFont typeface="Arial" panose="020B0604020202020204" pitchFamily="34" charset="0"/>
              <a:buChar char="•"/>
            </a:pPr>
            <a:r>
              <a:rPr lang="en-US" sz="1100" b="0" i="0" u="none" strike="noStrike" dirty="0">
                <a:solidFill>
                  <a:srgbClr val="212121"/>
                </a:solidFill>
                <a:effectLst/>
                <a:latin typeface="Calibri" panose="020F0502020204030204" pitchFamily="34" charset="0"/>
              </a:rPr>
              <a:t>Health Equity - 4</a:t>
            </a:r>
            <a:endParaRPr lang="en-US" sz="1200" b="0" i="0" u="none" strike="noStrike" dirty="0">
              <a:solidFill>
                <a:srgbClr val="212121"/>
              </a:solidFill>
              <a:effectLst/>
              <a:latin typeface="Aptos" panose="020B0004020202020204" pitchFamily="34" charset="0"/>
            </a:endParaRPr>
          </a:p>
          <a:p>
            <a:pPr marL="742950" marR="0" lvl="1" indent="-285750" algn="l" fontAlgn="ctr">
              <a:spcBef>
                <a:spcPts val="0"/>
              </a:spcBef>
              <a:spcAft>
                <a:spcPts val="0"/>
              </a:spcAft>
              <a:buFont typeface="Courier New" panose="02070309020205020404" pitchFamily="49" charset="0"/>
              <a:buChar char="o"/>
            </a:pPr>
            <a:r>
              <a:rPr lang="en-US" sz="1100" b="0" i="0" u="none" strike="noStrike" dirty="0">
                <a:solidFill>
                  <a:srgbClr val="212121"/>
                </a:solidFill>
                <a:effectLst/>
                <a:latin typeface="Calibri" panose="020F0502020204030204" pitchFamily="34" charset="0"/>
              </a:rPr>
              <a:t>Specific note: financial - 1</a:t>
            </a:r>
            <a:endParaRPr lang="en-US" sz="1200" b="0" i="0" u="none" strike="noStrike" dirty="0">
              <a:solidFill>
                <a:srgbClr val="212121"/>
              </a:solidFill>
              <a:effectLst/>
              <a:latin typeface="Aptos" panose="020B0004020202020204" pitchFamily="34" charset="0"/>
            </a:endParaRPr>
          </a:p>
          <a:p>
            <a:pPr marL="0" marR="0" algn="l" fontAlgn="ctr">
              <a:spcBef>
                <a:spcPts val="0"/>
              </a:spcBef>
              <a:spcAft>
                <a:spcPts val="0"/>
              </a:spcAft>
              <a:buFont typeface="Arial" panose="020B0604020202020204" pitchFamily="34" charset="0"/>
              <a:buChar char="•"/>
            </a:pPr>
            <a:r>
              <a:rPr lang="en-US" sz="1100" b="0" i="0" u="none" strike="noStrike" dirty="0">
                <a:solidFill>
                  <a:srgbClr val="212121"/>
                </a:solidFill>
                <a:effectLst/>
                <a:latin typeface="Calibri" panose="020F0502020204030204" pitchFamily="34" charset="0"/>
              </a:rPr>
              <a:t>Alzheimer's/dementia/cognitive impairment – 4</a:t>
            </a:r>
          </a:p>
          <a:p>
            <a:pPr marL="0" marR="0" algn="l" fontAlgn="ctr">
              <a:spcBef>
                <a:spcPts val="0"/>
              </a:spcBef>
              <a:spcAft>
                <a:spcPts val="0"/>
              </a:spcAft>
              <a:buFont typeface="Arial" panose="020B0604020202020204" pitchFamily="34" charset="0"/>
              <a:buChar char="•"/>
            </a:pPr>
            <a:endParaRPr lang="en-US" sz="1100" b="0" i="0" u="none" strike="noStrike" dirty="0">
              <a:solidFill>
                <a:srgbClr val="212121"/>
              </a:solidFill>
              <a:effectLst/>
              <a:latin typeface="Calibri" panose="020F0502020204030204" pitchFamily="34" charset="0"/>
            </a:endParaRPr>
          </a:p>
          <a:p>
            <a:pPr marL="0" marR="0" algn="l" fontAlgn="ctr">
              <a:spcBef>
                <a:spcPts val="0"/>
              </a:spcBef>
              <a:spcAft>
                <a:spcPts val="0"/>
              </a:spcAft>
              <a:buFont typeface="Arial" panose="020B0604020202020204" pitchFamily="34" charset="0"/>
              <a:buNone/>
            </a:pPr>
            <a:r>
              <a:rPr lang="en-US" sz="1100" b="0" i="0" u="none" strike="noStrike" dirty="0">
                <a:solidFill>
                  <a:srgbClr val="212121"/>
                </a:solidFill>
                <a:effectLst/>
                <a:latin typeface="Calibri" panose="020F0502020204030204" pitchFamily="34" charset="0"/>
              </a:rPr>
              <a:t>Additional interests that we are keeping on the table but not currently putting focus toward include the overlay with: </a:t>
            </a:r>
            <a:endParaRPr lang="en-US" sz="1200" b="0" i="0" u="none" strike="noStrike" dirty="0">
              <a:solidFill>
                <a:srgbClr val="212121"/>
              </a:solidFill>
              <a:effectLst/>
              <a:latin typeface="Aptos" panose="020B0004020202020204" pitchFamily="34" charset="0"/>
            </a:endParaRPr>
          </a:p>
          <a:p>
            <a:pPr marL="0" marR="0" algn="l" fontAlgn="ctr">
              <a:spcBef>
                <a:spcPts val="0"/>
              </a:spcBef>
              <a:spcAft>
                <a:spcPts val="0"/>
              </a:spcAft>
              <a:buFont typeface="Arial" panose="020B0604020202020204" pitchFamily="34" charset="0"/>
              <a:buChar char="•"/>
            </a:pPr>
            <a:r>
              <a:rPr lang="en-US" sz="1100" b="0" i="0" u="none" strike="noStrike" dirty="0">
                <a:solidFill>
                  <a:srgbClr val="212121"/>
                </a:solidFill>
                <a:effectLst/>
                <a:latin typeface="Calibri" panose="020F0502020204030204" pitchFamily="34" charset="0"/>
              </a:rPr>
              <a:t>Mental health - 2</a:t>
            </a:r>
            <a:endParaRPr lang="en-US" sz="1200" b="0" i="0" u="none" strike="noStrike" dirty="0">
              <a:solidFill>
                <a:srgbClr val="212121"/>
              </a:solidFill>
              <a:effectLst/>
              <a:latin typeface="Aptos" panose="020B0004020202020204" pitchFamily="34" charset="0"/>
            </a:endParaRPr>
          </a:p>
          <a:p>
            <a:pPr marL="0" marR="0" algn="l" fontAlgn="ctr">
              <a:spcBef>
                <a:spcPts val="0"/>
              </a:spcBef>
              <a:spcAft>
                <a:spcPts val="0"/>
              </a:spcAft>
              <a:buFont typeface="Arial" panose="020B0604020202020204" pitchFamily="34" charset="0"/>
              <a:buChar char="•"/>
            </a:pPr>
            <a:r>
              <a:rPr lang="en-US" sz="1100" b="0" i="0" u="none" strike="noStrike" dirty="0">
                <a:solidFill>
                  <a:srgbClr val="212121"/>
                </a:solidFill>
                <a:effectLst/>
                <a:latin typeface="Calibri" panose="020F0502020204030204" pitchFamily="34" charset="0"/>
              </a:rPr>
              <a:t>Ability Declines/Physical - 2</a:t>
            </a:r>
            <a:endParaRPr lang="en-US" sz="1200" b="0" i="0" u="none" strike="noStrike" dirty="0">
              <a:solidFill>
                <a:srgbClr val="212121"/>
              </a:solidFill>
              <a:effectLst/>
              <a:latin typeface="Aptos" panose="020B0004020202020204" pitchFamily="34" charset="0"/>
            </a:endParaRPr>
          </a:p>
          <a:p>
            <a:pPr marL="0" marR="0" algn="l" fontAlgn="ctr">
              <a:spcBef>
                <a:spcPts val="0"/>
              </a:spcBef>
              <a:spcAft>
                <a:spcPts val="0"/>
              </a:spcAft>
              <a:buFont typeface="Arial" panose="020B0604020202020204" pitchFamily="34" charset="0"/>
              <a:buChar char="•"/>
            </a:pPr>
            <a:r>
              <a:rPr lang="en-US" sz="1100" b="0" i="0" u="none" strike="noStrike" dirty="0">
                <a:solidFill>
                  <a:srgbClr val="212121"/>
                </a:solidFill>
                <a:effectLst/>
                <a:latin typeface="Calibri" panose="020F0502020204030204" pitchFamily="34" charset="0"/>
              </a:rPr>
              <a:t>Loneliness and Social Isolation - 1</a:t>
            </a:r>
            <a:endParaRPr lang="en-US" sz="1200" b="0" i="0" u="none" strike="noStrike" dirty="0">
              <a:solidFill>
                <a:srgbClr val="212121"/>
              </a:solidFill>
              <a:effectLst/>
              <a:latin typeface="Aptos" panose="020B0004020202020204" pitchFamily="34" charset="0"/>
            </a:endParaRPr>
          </a:p>
          <a:p>
            <a:pPr marL="0" marR="0" algn="l">
              <a:spcBef>
                <a:spcPts val="0"/>
              </a:spcBef>
              <a:spcAft>
                <a:spcPts val="0"/>
              </a:spcAft>
            </a:pPr>
            <a:r>
              <a:rPr lang="en-US" sz="1100" b="0" i="0" u="none" strike="noStrike" dirty="0">
                <a:solidFill>
                  <a:srgbClr val="212121"/>
                </a:solidFill>
                <a:effectLst/>
                <a:latin typeface="Calibri" panose="020F0502020204030204" pitchFamily="34" charset="0"/>
              </a:rPr>
              <a:t> </a:t>
            </a:r>
            <a:endParaRPr lang="en-US" b="0" i="0" u="none" strike="noStrike" dirty="0">
              <a:solidFill>
                <a:srgbClr val="212121"/>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212121"/>
                </a:solidFill>
                <a:effectLst/>
                <a:latin typeface="Calibri" panose="020F0502020204030204" pitchFamily="34" charset="0"/>
              </a:rPr>
              <a:t> </a:t>
            </a:r>
            <a:r>
              <a:rPr lang="en-US" sz="1200" dirty="0">
                <a:effectLst/>
                <a:latin typeface="Aptos" panose="020B0004020202020204" pitchFamily="34" charset="0"/>
                <a:ea typeface="Aptos" panose="020B0004020202020204" pitchFamily="34" charset="0"/>
                <a:cs typeface="Times New Roman" panose="02020603050405020304" pitchFamily="18" charset="0"/>
              </a:rPr>
              <a:t>Next steps: </a:t>
            </a:r>
            <a:r>
              <a:rPr lang="en-US" sz="1200" dirty="0">
                <a:solidFill>
                  <a:srgbClr val="212121"/>
                </a:solidFill>
                <a:effectLst/>
                <a:latin typeface="Aptos" panose="020B0004020202020204" pitchFamily="34" charset="0"/>
                <a:ea typeface="Aptos" panose="020B0004020202020204" pitchFamily="34" charset="0"/>
                <a:cs typeface="Aptos" panose="020B0004020202020204" pitchFamily="34" charset="0"/>
              </a:rPr>
              <a:t>The PPRC continues to engage topic experts and hopes to continue to be a voice in the spaces of dementia/Alzheimer’s disease and older adult and caregiver research.</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2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200" dirty="0">
                <a:solidFill>
                  <a:srgbClr val="212121"/>
                </a:solidFill>
                <a:effectLst/>
                <a:latin typeface="Aptos" panose="020B0004020202020204" pitchFamily="34" charset="0"/>
                <a:ea typeface="Aptos" panose="020B0004020202020204" pitchFamily="34" charset="0"/>
                <a:cs typeface="Aptos" panose="020B0004020202020204" pitchFamily="34" charset="0"/>
              </a:rPr>
              <a:t>Engaging patients in the long-term inquiry process has helped to inform a variety of funded projects and has shaped the way patients and researchers see various aspects of the work. </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E96A72-40AA-44BB-B8DF-458BAB2FC797}" type="slidenum">
              <a:rPr lang="en-US" smtClean="0"/>
              <a:t>9</a:t>
            </a:fld>
            <a:endParaRPr lang="en-US"/>
          </a:p>
        </p:txBody>
      </p:sp>
    </p:spTree>
    <p:extLst>
      <p:ext uri="{BB962C8B-B14F-4D97-AF65-F5344CB8AC3E}">
        <p14:creationId xmlns:p14="http://schemas.microsoft.com/office/powerpoint/2010/main" val="1048076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U PPT Title 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317593" y="1809750"/>
            <a:ext cx="7060455" cy="1102519"/>
          </a:xfrm>
        </p:spPr>
        <p:txBody>
          <a:bodyPr>
            <a:normAutofit/>
          </a:bodyPr>
          <a:lstStyle>
            <a:lvl1pPr>
              <a:defRPr sz="2800"/>
            </a:lvl1pPr>
          </a:lstStyle>
          <a:p>
            <a:r>
              <a:rPr lang="en-US" dirty="0"/>
              <a:t>CLICK TO EDIT MASTER TITLE STYLE</a:t>
            </a:r>
          </a:p>
        </p:txBody>
      </p:sp>
      <p:sp>
        <p:nvSpPr>
          <p:cNvPr id="3" name="Subtitle 2"/>
          <p:cNvSpPr>
            <a:spLocks noGrp="1"/>
          </p:cNvSpPr>
          <p:nvPr>
            <p:ph type="subTitle" idx="1"/>
          </p:nvPr>
        </p:nvSpPr>
        <p:spPr>
          <a:xfrm>
            <a:off x="317593" y="2938631"/>
            <a:ext cx="6400800" cy="657225"/>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17593" y="4767263"/>
            <a:ext cx="668820" cy="273844"/>
          </a:xfrm>
        </p:spPr>
        <p:txBody>
          <a:bodyPr/>
          <a:lstStyle>
            <a:lvl1pPr>
              <a:defRPr sz="900"/>
            </a:lvl1pPr>
          </a:lstStyle>
          <a:p>
            <a:fld id="{9DA40F52-25CE-E84E-9830-27228EEC0088}" type="datetimeFigureOut">
              <a:rPr lang="en-US" smtClean="0"/>
              <a:pPr/>
              <a:t>7/22/24</a:t>
            </a:fld>
            <a:endParaRPr lang="en-US" dirty="0"/>
          </a:p>
        </p:txBody>
      </p:sp>
      <p:sp>
        <p:nvSpPr>
          <p:cNvPr id="5" name="Footer Placeholder 4"/>
          <p:cNvSpPr>
            <a:spLocks noGrp="1"/>
          </p:cNvSpPr>
          <p:nvPr>
            <p:ph type="ftr" sz="quarter" idx="11"/>
          </p:nvPr>
        </p:nvSpPr>
        <p:spPr>
          <a:xfrm>
            <a:off x="1153666" y="4767263"/>
            <a:ext cx="2895600" cy="273844"/>
          </a:xfrm>
        </p:spPr>
        <p:txBody>
          <a:bodyPr/>
          <a:lstStyle>
            <a:lvl1pPr>
              <a:defRPr sz="900"/>
            </a:lvl1pPr>
          </a:lstStyle>
          <a:p>
            <a:endParaRPr lang="en-US" dirty="0"/>
          </a:p>
        </p:txBody>
      </p:sp>
      <p:sp>
        <p:nvSpPr>
          <p:cNvPr id="6" name="Slide Number Placeholder 5"/>
          <p:cNvSpPr>
            <a:spLocks noGrp="1"/>
          </p:cNvSpPr>
          <p:nvPr>
            <p:ph type="sldNum" sz="quarter" idx="12"/>
          </p:nvPr>
        </p:nvSpPr>
        <p:spPr>
          <a:xfrm>
            <a:off x="4117855" y="4767263"/>
            <a:ext cx="2133600" cy="273844"/>
          </a:xfrm>
        </p:spPr>
        <p:txBody>
          <a:bodyPr/>
          <a:lstStyle>
            <a:lvl1pPr>
              <a:defRPr sz="900"/>
            </a:lvl1pPr>
          </a:lstStyle>
          <a:p>
            <a:fld id="{3FE39196-49BF-1440-9787-0D0EEA99B8CA}" type="slidenum">
              <a:rPr lang="en-US" smtClean="0"/>
              <a:pPr/>
              <a:t>‹#›</a:t>
            </a:fld>
            <a:endParaRPr lang="en-US"/>
          </a:p>
        </p:txBody>
      </p:sp>
      <p:sp>
        <p:nvSpPr>
          <p:cNvPr id="8" name="Rectangle 7"/>
          <p:cNvSpPr/>
          <p:nvPr userDrawn="1"/>
        </p:nvSpPr>
        <p:spPr>
          <a:xfrm>
            <a:off x="1" y="1809750"/>
            <a:ext cx="132142" cy="178610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54388A3B-79E3-0BC5-15A1-8B80BB4534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178" y="3152272"/>
            <a:ext cx="1629229" cy="1137328"/>
          </a:xfrm>
          <a:prstGeom prst="rect">
            <a:avLst/>
          </a:prstGeom>
        </p:spPr>
      </p:pic>
    </p:spTree>
    <p:extLst>
      <p:ext uri="{BB962C8B-B14F-4D97-AF65-F5344CB8AC3E}">
        <p14:creationId xmlns:p14="http://schemas.microsoft.com/office/powerpoint/2010/main" val="122486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U PPT Text pg 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5979"/>
            <a:ext cx="6763729" cy="857250"/>
          </a:xfrm>
        </p:spPr>
        <p:txBody>
          <a:bodyPr>
            <a:normAutofit/>
          </a:bodyPr>
          <a:lstStyle>
            <a:lvl1pPr>
              <a:defRPr sz="2600"/>
            </a:lvl1pPr>
          </a:lstStyle>
          <a:p>
            <a:r>
              <a:rPr lang="en-US" dirty="0"/>
              <a:t>Click to edit Master title style</a:t>
            </a:r>
          </a:p>
        </p:txBody>
      </p:sp>
      <p:sp>
        <p:nvSpPr>
          <p:cNvPr id="3" name="Content Placeholder 2"/>
          <p:cNvSpPr>
            <a:spLocks noGrp="1"/>
          </p:cNvSpPr>
          <p:nvPr>
            <p:ph idx="1"/>
          </p:nvPr>
        </p:nvSpPr>
        <p:spPr>
          <a:xfrm>
            <a:off x="457200" y="1200151"/>
            <a:ext cx="7418391" cy="3198744"/>
          </a:xfrm>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629540" cy="273844"/>
          </a:xfrm>
        </p:spPr>
        <p:txBody>
          <a:bodyPr/>
          <a:lstStyle>
            <a:lvl1pPr>
              <a:defRPr sz="900"/>
            </a:lvl1pPr>
          </a:lstStyle>
          <a:p>
            <a:fld id="{9DA40F52-25CE-E84E-9830-27228EEC0088}" type="datetimeFigureOut">
              <a:rPr lang="en-US" smtClean="0"/>
              <a:pPr/>
              <a:t>7/22/24</a:t>
            </a:fld>
            <a:endParaRPr lang="en-US"/>
          </a:p>
        </p:txBody>
      </p:sp>
      <p:sp>
        <p:nvSpPr>
          <p:cNvPr id="5" name="Footer Placeholder 4"/>
          <p:cNvSpPr>
            <a:spLocks noGrp="1"/>
          </p:cNvSpPr>
          <p:nvPr>
            <p:ph type="ftr" sz="quarter" idx="11"/>
          </p:nvPr>
        </p:nvSpPr>
        <p:spPr>
          <a:xfrm>
            <a:off x="1219130" y="4767263"/>
            <a:ext cx="3697386" cy="273844"/>
          </a:xfrm>
        </p:spPr>
        <p:txBody>
          <a:bodyPr/>
          <a:lstStyle>
            <a:lvl1pPr>
              <a:defRPr sz="900"/>
            </a:lvl1pPr>
          </a:lstStyle>
          <a:p>
            <a:endParaRPr lang="en-US" dirty="0"/>
          </a:p>
        </p:txBody>
      </p:sp>
      <p:sp>
        <p:nvSpPr>
          <p:cNvPr id="6" name="Slide Number Placeholder 5"/>
          <p:cNvSpPr>
            <a:spLocks noGrp="1"/>
          </p:cNvSpPr>
          <p:nvPr>
            <p:ph type="sldNum" sz="quarter" idx="12"/>
          </p:nvPr>
        </p:nvSpPr>
        <p:spPr>
          <a:xfrm>
            <a:off x="5034383" y="4767263"/>
            <a:ext cx="2133600" cy="273844"/>
          </a:xfrm>
        </p:spPr>
        <p:txBody>
          <a:bodyPr/>
          <a:lstStyle>
            <a:lvl1pPr>
              <a:defRPr sz="900"/>
            </a:lvl1pPr>
          </a:lstStyle>
          <a:p>
            <a:fld id="{3FE39196-49BF-1440-9787-0D0EEA99B8CA}" type="slidenum">
              <a:rPr lang="en-US" smtClean="0"/>
              <a:pPr/>
              <a:t>‹#›</a:t>
            </a:fld>
            <a:endParaRPr lang="en-US"/>
          </a:p>
        </p:txBody>
      </p:sp>
      <p:cxnSp>
        <p:nvCxnSpPr>
          <p:cNvPr id="9" name="Straight Connector 8"/>
          <p:cNvCxnSpPr/>
          <p:nvPr userDrawn="1"/>
        </p:nvCxnSpPr>
        <p:spPr>
          <a:xfrm>
            <a:off x="556463" y="896799"/>
            <a:ext cx="7162009"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FCAB4F97-FC81-93E2-57DC-17A1A4A33A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5636" y="3938954"/>
            <a:ext cx="911641" cy="636396"/>
          </a:xfrm>
          <a:prstGeom prst="rect">
            <a:avLst/>
          </a:prstGeom>
        </p:spPr>
      </p:pic>
    </p:spTree>
    <p:extLst>
      <p:ext uri="{BB962C8B-B14F-4D97-AF65-F5344CB8AC3E}">
        <p14:creationId xmlns:p14="http://schemas.microsoft.com/office/powerpoint/2010/main" val="129601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U PPT Text pg 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lvl1pPr>
              <a:defRPr sz="2600"/>
            </a:lvl1pPr>
          </a:lstStyle>
          <a:p>
            <a:r>
              <a:rPr lang="en-US" dirty="0"/>
              <a:t>Click to edit Master title style</a:t>
            </a:r>
          </a:p>
        </p:txBody>
      </p:sp>
      <p:sp>
        <p:nvSpPr>
          <p:cNvPr id="3" name="Content Placeholder 2"/>
          <p:cNvSpPr>
            <a:spLocks noGrp="1"/>
          </p:cNvSpPr>
          <p:nvPr>
            <p:ph sz="half" idx="1"/>
          </p:nvPr>
        </p:nvSpPr>
        <p:spPr>
          <a:xfrm>
            <a:off x="457200" y="1200151"/>
            <a:ext cx="3647535" cy="3198744"/>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75042" y="1200151"/>
            <a:ext cx="3679108" cy="3198744"/>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622993" cy="273844"/>
          </a:xfrm>
        </p:spPr>
        <p:txBody>
          <a:bodyPr/>
          <a:lstStyle>
            <a:lvl1pPr>
              <a:defRPr sz="900"/>
            </a:lvl1pPr>
          </a:lstStyle>
          <a:p>
            <a:fld id="{9DA40F52-25CE-E84E-9830-27228EEC0088}" type="datetimeFigureOut">
              <a:rPr lang="en-US" smtClean="0"/>
              <a:pPr/>
              <a:t>7/22/24</a:t>
            </a:fld>
            <a:endParaRPr lang="en-US" dirty="0"/>
          </a:p>
        </p:txBody>
      </p:sp>
      <p:sp>
        <p:nvSpPr>
          <p:cNvPr id="6" name="Footer Placeholder 5"/>
          <p:cNvSpPr>
            <a:spLocks noGrp="1"/>
          </p:cNvSpPr>
          <p:nvPr>
            <p:ph type="ftr" sz="quarter" idx="11"/>
          </p:nvPr>
        </p:nvSpPr>
        <p:spPr>
          <a:xfrm>
            <a:off x="1209134" y="4767263"/>
            <a:ext cx="3707381" cy="273844"/>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5034381" y="4767263"/>
            <a:ext cx="2133600" cy="273844"/>
          </a:xfrm>
        </p:spPr>
        <p:txBody>
          <a:bodyPr/>
          <a:lstStyle>
            <a:lvl1pPr>
              <a:defRPr sz="900"/>
            </a:lvl1pPr>
          </a:lstStyle>
          <a:p>
            <a:fld id="{3FE39196-49BF-1440-9787-0D0EEA99B8CA}" type="slidenum">
              <a:rPr lang="en-US" smtClean="0"/>
              <a:pPr/>
              <a:t>‹#›</a:t>
            </a:fld>
            <a:endParaRPr lang="en-US"/>
          </a:p>
        </p:txBody>
      </p:sp>
      <p:cxnSp>
        <p:nvCxnSpPr>
          <p:cNvPr id="9" name="Straight Connector 8"/>
          <p:cNvCxnSpPr/>
          <p:nvPr userDrawn="1"/>
        </p:nvCxnSpPr>
        <p:spPr>
          <a:xfrm>
            <a:off x="556463" y="896799"/>
            <a:ext cx="7162009"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1C59776D-3C1B-5CE4-90CF-803302DDCD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5636" y="3938954"/>
            <a:ext cx="911641" cy="636396"/>
          </a:xfrm>
          <a:prstGeom prst="rect">
            <a:avLst/>
          </a:prstGeom>
        </p:spPr>
      </p:pic>
    </p:spTree>
    <p:extLst>
      <p:ext uri="{BB962C8B-B14F-4D97-AF65-F5344CB8AC3E}">
        <p14:creationId xmlns:p14="http://schemas.microsoft.com/office/powerpoint/2010/main" val="418093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9DA40F52-25CE-E84E-9830-27228EEC0088}" type="datetimeFigureOut">
              <a:rPr lang="en-US" smtClean="0"/>
              <a:pPr/>
              <a:t>7/22/24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FE39196-49BF-1440-9787-0D0EEA99B8CA}" type="slidenum">
              <a:rPr lang="en-US" smtClean="0"/>
              <a:pPr/>
              <a:t>‹#›</a:t>
            </a:fld>
            <a:endParaRPr lang="en-US" dirty="0"/>
          </a:p>
        </p:txBody>
      </p:sp>
    </p:spTree>
    <p:extLst>
      <p:ext uri="{BB962C8B-B14F-4D97-AF65-F5344CB8AC3E}">
        <p14:creationId xmlns:p14="http://schemas.microsoft.com/office/powerpoint/2010/main" val="254422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457200" rtl="0" eaLnBrk="1" latinLnBrk="0" hangingPunct="1">
        <a:spcBef>
          <a:spcPct val="0"/>
        </a:spcBef>
        <a:buNone/>
        <a:defRPr sz="40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9" y="949187"/>
            <a:ext cx="7060455" cy="1102519"/>
          </a:xfrm>
        </p:spPr>
        <p:txBody>
          <a:bodyPr>
            <a:noAutofit/>
          </a:bodyPr>
          <a:lstStyle/>
          <a:p>
            <a:pPr marL="40639" algn="ctr" defTabSz="577991">
              <a:spcBef>
                <a:spcPts val="3300"/>
              </a:spcBef>
              <a:buClr>
                <a:srgbClr val="AA2B1E"/>
              </a:buClr>
              <a:defRPr sz="4408">
                <a:uFill>
                  <a:solidFill>
                    <a:srgbClr val="FFFFFF"/>
                  </a:solidFill>
                </a:uFill>
                <a:latin typeface="Gill Sans"/>
                <a:ea typeface="Gill Sans"/>
                <a:cs typeface="Gill Sans"/>
                <a:sym typeface="Gill Sans"/>
              </a:defRPr>
            </a:pPr>
            <a:r>
              <a:rPr lang="en-US" sz="3200" b="1" i="0" dirty="0">
                <a:solidFill>
                  <a:srgbClr val="444444"/>
                </a:solidFill>
                <a:effectLst/>
                <a:latin typeface="Arial" panose="020B0604020202020204" pitchFamily="34" charset="0"/>
                <a:cs typeface="Arial" panose="020B0604020202020204" pitchFamily="34" charset="0"/>
              </a:rPr>
              <a:t>Patient Partners Research Council: </a:t>
            </a:r>
            <a:br>
              <a:rPr lang="en-US" sz="3200" b="0" i="0" dirty="0">
                <a:solidFill>
                  <a:srgbClr val="444444"/>
                </a:solidFill>
                <a:effectLst/>
                <a:latin typeface="Arial" panose="020B0604020202020204" pitchFamily="34" charset="0"/>
                <a:cs typeface="Arial" panose="020B0604020202020204" pitchFamily="34" charset="0"/>
              </a:rPr>
            </a:br>
            <a:r>
              <a:rPr lang="en-US" sz="3200" b="0" i="0" dirty="0">
                <a:solidFill>
                  <a:srgbClr val="444444"/>
                </a:solidFill>
                <a:effectLst/>
                <a:latin typeface="Arial" panose="020B0604020202020204" pitchFamily="34" charset="0"/>
                <a:cs typeface="Arial" panose="020B0604020202020204" pitchFamily="34" charset="0"/>
              </a:rPr>
              <a:t>How a Check-In Question Led to Over Five Years of Inquiry </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17593" y="2938630"/>
            <a:ext cx="7190112" cy="1526187"/>
          </a:xfrm>
        </p:spPr>
        <p:txBody>
          <a:bodyPr>
            <a:normAutofit fontScale="77500" lnSpcReduction="20000"/>
          </a:bodyPr>
          <a:lstStyle/>
          <a:p>
            <a:r>
              <a:rPr lang="en-US" i="1" dirty="0">
                <a:solidFill>
                  <a:schemeClr val="tx1"/>
                </a:solidFill>
              </a:rPr>
              <a:t>Presenting on behalf of the entire CaReNet Patient Partners Research Council (PPRC)</a:t>
            </a:r>
            <a:endParaRPr lang="en-US" sz="1900" b="1" dirty="0">
              <a:solidFill>
                <a:schemeClr val="tx1"/>
              </a:solidFill>
            </a:endParaRPr>
          </a:p>
          <a:p>
            <a:r>
              <a:rPr lang="en-US" dirty="0">
                <a:solidFill>
                  <a:schemeClr val="tx1"/>
                </a:solidFill>
              </a:rPr>
              <a:t>Kathy Chaten – PPRC Member</a:t>
            </a:r>
          </a:p>
          <a:p>
            <a:r>
              <a:rPr lang="en-US" dirty="0">
                <a:solidFill>
                  <a:schemeClr val="tx1"/>
                </a:solidFill>
              </a:rPr>
              <a:t>Linda Bates Leali – PPRC Member</a:t>
            </a:r>
          </a:p>
          <a:p>
            <a:r>
              <a:rPr lang="en-US" dirty="0">
                <a:solidFill>
                  <a:schemeClr val="tx1"/>
                </a:solidFill>
              </a:rPr>
              <a:t>Mary Fisher – SNOCAP Associate Director/CaReNet PPRC Co-Lead </a:t>
            </a:r>
          </a:p>
          <a:p>
            <a:endParaRPr lang="en-US" dirty="0">
              <a:solidFill>
                <a:schemeClr val="tx1"/>
              </a:solidFill>
            </a:endParaRPr>
          </a:p>
          <a:p>
            <a:r>
              <a:rPr lang="en-US" sz="1900" b="1" dirty="0">
                <a:solidFill>
                  <a:srgbClr val="3889A1"/>
                </a:solidFill>
              </a:rPr>
              <a:t>NAPCRG PBRN Conference, 2024</a:t>
            </a:r>
          </a:p>
        </p:txBody>
      </p:sp>
    </p:spTree>
    <p:extLst>
      <p:ext uri="{BB962C8B-B14F-4D97-AF65-F5344CB8AC3E}">
        <p14:creationId xmlns:p14="http://schemas.microsoft.com/office/powerpoint/2010/main" val="2870964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C638-87D2-4B28-AECE-5130B590717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Acknowledgements</a:t>
            </a:r>
          </a:p>
        </p:txBody>
      </p:sp>
      <p:sp>
        <p:nvSpPr>
          <p:cNvPr id="3" name="Content Placeholder 2">
            <a:extLst>
              <a:ext uri="{FF2B5EF4-FFF2-40B4-BE49-F238E27FC236}">
                <a16:creationId xmlns:a16="http://schemas.microsoft.com/office/drawing/2014/main" id="{EFED60EB-7713-4143-83CE-E1E0E620D3AB}"/>
              </a:ext>
            </a:extLst>
          </p:cNvPr>
          <p:cNvSpPr>
            <a:spLocks noGrp="1"/>
          </p:cNvSpPr>
          <p:nvPr>
            <p:ph idx="1"/>
          </p:nvPr>
        </p:nvSpPr>
        <p:spPr>
          <a:xfrm>
            <a:off x="335756" y="1200151"/>
            <a:ext cx="8279607" cy="3198744"/>
          </a:xfrm>
        </p:spPr>
        <p:txBody>
          <a:bodyPr/>
          <a:lstStyle/>
          <a:p>
            <a:r>
              <a:rPr lang="en-US" dirty="0">
                <a:solidFill>
                  <a:schemeClr val="tx1"/>
                </a:solidFill>
                <a:latin typeface="Arial" panose="020B0604020202020204" pitchFamily="34" charset="0"/>
                <a:cs typeface="Arial" panose="020B0604020202020204" pitchFamily="34" charset="0"/>
              </a:rPr>
              <a:t>CaReNet PPRC</a:t>
            </a:r>
          </a:p>
          <a:p>
            <a:r>
              <a:rPr lang="en-US" dirty="0">
                <a:solidFill>
                  <a:schemeClr val="tx1"/>
                </a:solidFill>
                <a:latin typeface="Arial" panose="020B0604020202020204" pitchFamily="34" charset="0"/>
                <a:cs typeface="Arial" panose="020B0604020202020204" pitchFamily="34" charset="0"/>
              </a:rPr>
              <a:t>Doug Fernald</a:t>
            </a:r>
          </a:p>
          <a:p>
            <a:r>
              <a:rPr lang="en-US" dirty="0">
                <a:solidFill>
                  <a:schemeClr val="tx1"/>
                </a:solidFill>
                <a:latin typeface="Arial" panose="020B0604020202020204" pitchFamily="34" charset="0"/>
                <a:cs typeface="Arial" panose="020B0604020202020204" pitchFamily="34" charset="0"/>
              </a:rPr>
              <a:t>Allison Lee</a:t>
            </a:r>
          </a:p>
          <a:p>
            <a:r>
              <a:rPr lang="en-US" dirty="0">
                <a:solidFill>
                  <a:schemeClr val="tx1"/>
                </a:solidFill>
                <a:latin typeface="Arial" panose="020B0604020202020204" pitchFamily="34" charset="0"/>
                <a:cs typeface="Arial" panose="020B0604020202020204" pitchFamily="34" charset="0"/>
              </a:rPr>
              <a:t>Don </a:t>
            </a:r>
            <a:r>
              <a:rPr lang="en-US" dirty="0" err="1">
                <a:solidFill>
                  <a:schemeClr val="tx1"/>
                </a:solidFill>
                <a:latin typeface="Arial" panose="020B0604020202020204" pitchFamily="34" charset="0"/>
                <a:cs typeface="Arial" panose="020B0604020202020204" pitchFamily="34" charset="0"/>
              </a:rPr>
              <a:t>Nease</a:t>
            </a: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Hillary Lum and the Memory Tech team</a:t>
            </a:r>
          </a:p>
          <a:p>
            <a:r>
              <a:rPr lang="en-US" dirty="0">
                <a:solidFill>
                  <a:schemeClr val="tx1"/>
                </a:solidFill>
                <a:latin typeface="Arial" panose="020B0604020202020204" pitchFamily="34" charset="0"/>
                <a:cs typeface="Arial" panose="020B0604020202020204" pitchFamily="34" charset="0"/>
              </a:rPr>
              <a:t>Dave Nowels, David </a:t>
            </a:r>
            <a:r>
              <a:rPr lang="en-US" dirty="0" err="1">
                <a:solidFill>
                  <a:schemeClr val="tx1"/>
                </a:solidFill>
                <a:latin typeface="Arial" panose="020B0604020202020204" pitchFamily="34" charset="0"/>
                <a:cs typeface="Arial" panose="020B0604020202020204" pitchFamily="34" charset="0"/>
              </a:rPr>
              <a:t>Bekelman</a:t>
            </a:r>
            <a:r>
              <a:rPr lang="en-US" dirty="0">
                <a:solidFill>
                  <a:schemeClr val="tx1"/>
                </a:solidFill>
                <a:latin typeface="Arial" panose="020B0604020202020204" pitchFamily="34" charset="0"/>
                <a:cs typeface="Arial" panose="020B0604020202020204" pitchFamily="34" charset="0"/>
              </a:rPr>
              <a:t>, Sean </a:t>
            </a:r>
            <a:r>
              <a:rPr lang="en-US" dirty="0" err="1">
                <a:solidFill>
                  <a:schemeClr val="tx1"/>
                </a:solidFill>
                <a:latin typeface="Arial" panose="020B0604020202020204" pitchFamily="34" charset="0"/>
                <a:cs typeface="Arial" panose="020B0604020202020204" pitchFamily="34" charset="0"/>
              </a:rPr>
              <a:t>Oser</a:t>
            </a:r>
            <a:r>
              <a:rPr lang="en-US" dirty="0">
                <a:solidFill>
                  <a:schemeClr val="tx1"/>
                </a:solidFill>
                <a:latin typeface="Arial" panose="020B0604020202020204" pitchFamily="34" charset="0"/>
                <a:cs typeface="Arial" panose="020B0604020202020204" pitchFamily="34" charset="0"/>
              </a:rPr>
              <a:t>, and others</a:t>
            </a:r>
          </a:p>
        </p:txBody>
      </p:sp>
    </p:spTree>
    <p:extLst>
      <p:ext uri="{BB962C8B-B14F-4D97-AF65-F5344CB8AC3E}">
        <p14:creationId xmlns:p14="http://schemas.microsoft.com/office/powerpoint/2010/main" val="3086756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9563ED-29E3-D8B8-59C4-DAC34CB0F0EA}"/>
              </a:ext>
            </a:extLst>
          </p:cNvPr>
          <p:cNvSpPr txBox="1"/>
          <p:nvPr/>
        </p:nvSpPr>
        <p:spPr>
          <a:xfrm>
            <a:off x="514350" y="635796"/>
            <a:ext cx="7250906" cy="369332"/>
          </a:xfrm>
          <a:prstGeom prst="rect">
            <a:avLst/>
          </a:prstGeom>
          <a:solidFill>
            <a:schemeClr val="bg1"/>
          </a:solidFill>
        </p:spPr>
        <p:txBody>
          <a:bodyPr wrap="square" rtlCol="0">
            <a:spAutoFit/>
          </a:bodyPr>
          <a:lstStyle/>
          <a:p>
            <a:r>
              <a:rPr lang="en-US" dirty="0"/>
              <a:t>   </a:t>
            </a:r>
          </a:p>
        </p:txBody>
      </p:sp>
      <p:pic>
        <p:nvPicPr>
          <p:cNvPr id="1026" name="Picture 2" descr="Q&amp;a - Free education icons">
            <a:extLst>
              <a:ext uri="{FF2B5EF4-FFF2-40B4-BE49-F238E27FC236}">
                <a16:creationId xmlns:a16="http://schemas.microsoft.com/office/drawing/2014/main" id="{6FD5C85F-4819-8941-007A-0AB72B1EB0D1}"/>
              </a:ext>
            </a:extLst>
          </p:cNvPr>
          <p:cNvPicPr>
            <a:picLocks noChangeAspect="1" noChangeArrowheads="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514350" y="856155"/>
            <a:ext cx="3431189" cy="343118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D54FA47-B3A6-F62C-2ACF-0A78EDC6852B}"/>
              </a:ext>
            </a:extLst>
          </p:cNvPr>
          <p:cNvSpPr txBox="1">
            <a:spLocks/>
          </p:cNvSpPr>
          <p:nvPr/>
        </p:nvSpPr>
        <p:spPr>
          <a:xfrm>
            <a:off x="1336652" y="1395076"/>
            <a:ext cx="6910531" cy="147938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600" kern="1200">
                <a:solidFill>
                  <a:schemeClr val="tx1"/>
                </a:solidFill>
                <a:latin typeface="Arial"/>
                <a:ea typeface="+mj-ea"/>
                <a:cs typeface="Arial"/>
              </a:defRPr>
            </a:lvl1pPr>
          </a:lstStyle>
          <a:p>
            <a:pPr algn="r">
              <a:lnSpc>
                <a:spcPct val="170000"/>
              </a:lnSpc>
            </a:pPr>
            <a:r>
              <a:rPr lang="en-US" sz="2400" u="sng" dirty="0">
                <a:solidFill>
                  <a:srgbClr val="0070C0"/>
                </a:solidFill>
              </a:rPr>
              <a:t>Mary.Fisher@cuanschutz.edu</a:t>
            </a:r>
          </a:p>
          <a:p>
            <a:pPr algn="r">
              <a:lnSpc>
                <a:spcPct val="170000"/>
              </a:lnSpc>
            </a:pPr>
            <a:r>
              <a:rPr lang="en-US" sz="2400" u="sng" dirty="0">
                <a:solidFill>
                  <a:srgbClr val="0070C0"/>
                </a:solidFill>
              </a:rPr>
              <a:t>SNOCAP@cuanschutz.edu</a:t>
            </a:r>
          </a:p>
        </p:txBody>
      </p:sp>
    </p:spTree>
    <p:extLst>
      <p:ext uri="{BB962C8B-B14F-4D97-AF65-F5344CB8AC3E}">
        <p14:creationId xmlns:p14="http://schemas.microsoft.com/office/powerpoint/2010/main" val="321772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0F35-9413-7CDC-536E-1DB6449110AD}"/>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a16="http://schemas.microsoft.com/office/drawing/2014/main" id="{B80EFC52-C6B9-ED34-77C7-7DBC530C46CB}"/>
              </a:ext>
            </a:extLst>
          </p:cNvPr>
          <p:cNvSpPr>
            <a:spLocks noGrp="1"/>
          </p:cNvSpPr>
          <p:nvPr>
            <p:ph idx="1"/>
          </p:nvPr>
        </p:nvSpPr>
        <p:spPr>
          <a:xfrm>
            <a:off x="457200" y="1200151"/>
            <a:ext cx="5046133" cy="3198744"/>
          </a:xfrm>
        </p:spPr>
        <p:txBody>
          <a:bodyPr/>
          <a:lstStyle/>
          <a:p>
            <a:r>
              <a:rPr lang="en-US" dirty="0">
                <a:solidFill>
                  <a:schemeClr val="tx1"/>
                </a:solidFill>
              </a:rPr>
              <a:t>None </a:t>
            </a:r>
            <a:r>
              <a:rPr lang="en-US" sz="1100" i="1" dirty="0">
                <a:solidFill>
                  <a:schemeClr val="tx1"/>
                </a:solidFill>
              </a:rPr>
              <a:t>(just that we like to have FUN together!)</a:t>
            </a:r>
            <a:endParaRPr lang="en-US" i="1" dirty="0">
              <a:solidFill>
                <a:schemeClr val="tx1"/>
              </a:solidFill>
            </a:endParaRPr>
          </a:p>
        </p:txBody>
      </p:sp>
      <p:pic>
        <p:nvPicPr>
          <p:cNvPr id="9" name="Picture 8" descr="A group of people sitting at a table&#10;&#10;Description automatically generated">
            <a:extLst>
              <a:ext uri="{FF2B5EF4-FFF2-40B4-BE49-F238E27FC236}">
                <a16:creationId xmlns:a16="http://schemas.microsoft.com/office/drawing/2014/main" id="{8D056170-4E39-EB42-1325-47C26C5076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80009" y="1815238"/>
            <a:ext cx="4783982" cy="3122283"/>
          </a:xfrm>
          <a:prstGeom prst="rect">
            <a:avLst/>
          </a:prstGeom>
        </p:spPr>
      </p:pic>
    </p:spTree>
    <p:extLst>
      <p:ext uri="{BB962C8B-B14F-4D97-AF65-F5344CB8AC3E}">
        <p14:creationId xmlns:p14="http://schemas.microsoft.com/office/powerpoint/2010/main" val="36511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0F35-9413-7CDC-536E-1DB6449110A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80EFC52-C6B9-ED34-77C7-7DBC530C46CB}"/>
              </a:ext>
            </a:extLst>
          </p:cNvPr>
          <p:cNvSpPr>
            <a:spLocks noGrp="1"/>
          </p:cNvSpPr>
          <p:nvPr>
            <p:ph idx="1"/>
          </p:nvPr>
        </p:nvSpPr>
        <p:spPr>
          <a:xfrm>
            <a:off x="995759" y="1302463"/>
            <a:ext cx="7418391" cy="1210334"/>
          </a:xfrm>
        </p:spPr>
        <p:txBody>
          <a:bodyPr>
            <a:normAutofit/>
          </a:bodyPr>
          <a:lstStyle/>
          <a:p>
            <a:pPr marL="0" marR="0" lvl="0" indent="0">
              <a:spcBef>
                <a:spcPts val="0"/>
              </a:spcBef>
              <a:spcAft>
                <a:spcPts val="0"/>
              </a:spcAft>
              <a:buNone/>
            </a:pPr>
            <a:r>
              <a:rPr lang="en-US" dirty="0">
                <a:solidFill>
                  <a:schemeClr val="tx1"/>
                </a:solidFill>
                <a:effectLst/>
                <a:latin typeface="Arial" panose="020B0604020202020204" pitchFamily="34" charset="0"/>
                <a:ea typeface="Aptos" panose="020B0004020202020204" pitchFamily="34" charset="0"/>
                <a:cs typeface="Arial" panose="020B0604020202020204" pitchFamily="34" charset="0"/>
              </a:rPr>
              <a:t>Demonstrate the value of bi-directional relationships between patients and researchers for long-term engagement. </a:t>
            </a:r>
          </a:p>
        </p:txBody>
      </p:sp>
      <p:pic>
        <p:nvPicPr>
          <p:cNvPr id="11" name="Picture 10">
            <a:extLst>
              <a:ext uri="{FF2B5EF4-FFF2-40B4-BE49-F238E27FC236}">
                <a16:creationId xmlns:a16="http://schemas.microsoft.com/office/drawing/2014/main" id="{A5A6DF9C-913C-7386-9937-712A1342CE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023" y="1649147"/>
            <a:ext cx="335027" cy="516967"/>
          </a:xfrm>
          <a:prstGeom prst="rect">
            <a:avLst/>
          </a:prstGeom>
        </p:spPr>
      </p:pic>
      <p:grpSp>
        <p:nvGrpSpPr>
          <p:cNvPr id="10" name="Group 9">
            <a:extLst>
              <a:ext uri="{FF2B5EF4-FFF2-40B4-BE49-F238E27FC236}">
                <a16:creationId xmlns:a16="http://schemas.microsoft.com/office/drawing/2014/main" id="{B94A44E1-35CA-342C-2E53-EE5F626875B9}"/>
              </a:ext>
            </a:extLst>
          </p:cNvPr>
          <p:cNvGrpSpPr/>
          <p:nvPr/>
        </p:nvGrpSpPr>
        <p:grpSpPr>
          <a:xfrm>
            <a:off x="497892" y="2920184"/>
            <a:ext cx="7877303" cy="1200329"/>
            <a:chOff x="497892" y="2920184"/>
            <a:chExt cx="7877303" cy="1200329"/>
          </a:xfrm>
        </p:grpSpPr>
        <p:pic>
          <p:nvPicPr>
            <p:cNvPr id="9" name="Picture 8">
              <a:extLst>
                <a:ext uri="{FF2B5EF4-FFF2-40B4-BE49-F238E27FC236}">
                  <a16:creationId xmlns:a16="http://schemas.microsoft.com/office/drawing/2014/main" id="{916C227F-C70B-3CCA-EA6E-CD63C6E2DE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892" y="3261864"/>
              <a:ext cx="427290" cy="516968"/>
            </a:xfrm>
            <a:prstGeom prst="rect">
              <a:avLst/>
            </a:prstGeom>
          </p:spPr>
        </p:pic>
        <p:sp>
          <p:nvSpPr>
            <p:cNvPr id="7" name="TextBox 6">
              <a:extLst>
                <a:ext uri="{FF2B5EF4-FFF2-40B4-BE49-F238E27FC236}">
                  <a16:creationId xmlns:a16="http://schemas.microsoft.com/office/drawing/2014/main" id="{08EBF49E-E5D5-ACF7-07F8-DC9495A3E154}"/>
                </a:ext>
              </a:extLst>
            </p:cNvPr>
            <p:cNvSpPr txBox="1"/>
            <p:nvPr/>
          </p:nvSpPr>
          <p:spPr>
            <a:xfrm>
              <a:off x="1000294" y="2920184"/>
              <a:ext cx="7374901" cy="1200329"/>
            </a:xfrm>
            <a:prstGeom prst="rect">
              <a:avLst/>
            </a:prstGeom>
            <a:noFill/>
          </p:spPr>
          <p:txBody>
            <a:bodyPr wrap="square">
              <a:spAutoFit/>
            </a:bodyPr>
            <a:lstStyle/>
            <a:p>
              <a:pPr marL="0" marR="0" lvl="0" indent="0">
                <a:spcBef>
                  <a:spcPts val="0"/>
                </a:spcBef>
                <a:spcAft>
                  <a:spcPts val="0"/>
                </a:spcAft>
                <a:buNone/>
              </a:pPr>
              <a:r>
                <a:rPr lang="en-US" sz="2400" dirty="0">
                  <a:solidFill>
                    <a:schemeClr val="tx1"/>
                  </a:solidFill>
                  <a:effectLst/>
                  <a:latin typeface="Arial" panose="020B0604020202020204" pitchFamily="34" charset="0"/>
                  <a:ea typeface="Aptos" panose="020B0004020202020204" pitchFamily="34" charset="0"/>
                  <a:cs typeface="Arial" panose="020B0604020202020204" pitchFamily="34" charset="0"/>
                </a:rPr>
                <a:t>Share an example of how a patient advisory group went from topic inception to engagement in research with multiple project teams.</a:t>
              </a:r>
            </a:p>
          </p:txBody>
        </p:sp>
      </p:grpSp>
    </p:spTree>
    <p:extLst>
      <p:ext uri="{BB962C8B-B14F-4D97-AF65-F5344CB8AC3E}">
        <p14:creationId xmlns:p14="http://schemas.microsoft.com/office/powerpoint/2010/main" val="179898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969E54A-EDED-2BBB-BDA9-0917C9080EA6}"/>
              </a:ext>
            </a:extLst>
          </p:cNvPr>
          <p:cNvSpPr>
            <a:spLocks noGrp="1"/>
          </p:cNvSpPr>
          <p:nvPr>
            <p:ph idx="1"/>
          </p:nvPr>
        </p:nvSpPr>
        <p:spPr>
          <a:xfrm>
            <a:off x="453158" y="1161628"/>
            <a:ext cx="3631162" cy="3596109"/>
          </a:xfrm>
        </p:spPr>
        <p:txBody>
          <a:bodyPr>
            <a:normAutofit/>
          </a:bodyPr>
          <a:lstStyle/>
          <a:p>
            <a:pPr marL="0" indent="0">
              <a:buNone/>
            </a:pPr>
            <a:r>
              <a:rPr lang="en-US" sz="2000" dirty="0">
                <a:solidFill>
                  <a:schemeClr val="tx1"/>
                </a:solidFill>
                <a:latin typeface="Arial" panose="020B0604020202020204" pitchFamily="34" charset="0"/>
                <a:cs typeface="Arial" panose="020B0604020202020204" pitchFamily="34" charset="0"/>
              </a:rPr>
              <a:t>11 members with varied backgrounds meet bimonthly </a:t>
            </a:r>
          </a:p>
        </p:txBody>
      </p:sp>
      <p:pic>
        <p:nvPicPr>
          <p:cNvPr id="1026" name="Picture 2" descr="CaReNet-Patient-Community-Advisory-Group-Banner---Hero">
            <a:extLst>
              <a:ext uri="{FF2B5EF4-FFF2-40B4-BE49-F238E27FC236}">
                <a16:creationId xmlns:a16="http://schemas.microsoft.com/office/drawing/2014/main" id="{E7D12881-B5FD-A82B-3BBB-7C82C53783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3158" y="2321780"/>
            <a:ext cx="6751884" cy="2537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94B3B4-A26D-4B5F-B9E6-FF6DAE2E76E5}"/>
              </a:ext>
            </a:extLst>
          </p:cNvPr>
          <p:cNvSpPr>
            <a:spLocks noGrp="1"/>
          </p:cNvSpPr>
          <p:nvPr>
            <p:ph type="title"/>
          </p:nvPr>
        </p:nvSpPr>
        <p:spPr>
          <a:xfrm>
            <a:off x="507618" y="230782"/>
            <a:ext cx="8133462" cy="786926"/>
          </a:xfrm>
        </p:spPr>
        <p:txBody>
          <a:bodyPr>
            <a:noAutofit/>
          </a:bodyPr>
          <a:lstStyle/>
          <a:p>
            <a:r>
              <a:rPr lang="en-US" dirty="0">
                <a:latin typeface="Arial" panose="020B0604020202020204" pitchFamily="34" charset="0"/>
                <a:cs typeface="Arial" panose="020B0604020202020204" pitchFamily="34" charset="0"/>
              </a:rPr>
              <a:t>CaReNet PPRC </a:t>
            </a:r>
            <a:r>
              <a:rPr lang="en-US" sz="2000" dirty="0">
                <a:latin typeface="Arial" panose="020B0604020202020204" pitchFamily="34" charset="0"/>
                <a:cs typeface="Arial" panose="020B0604020202020204" pitchFamily="34" charset="0"/>
              </a:rPr>
              <a:t>(Patient Partners Research Council)</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18CC6C0-7C76-6BEC-3816-05DBB250EC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9513" y="1011045"/>
            <a:ext cx="2291058" cy="1310735"/>
          </a:xfrm>
          <a:prstGeom prst="rect">
            <a:avLst/>
          </a:prstGeom>
        </p:spPr>
      </p:pic>
    </p:spTree>
    <p:extLst>
      <p:ext uri="{BB962C8B-B14F-4D97-AF65-F5344CB8AC3E}">
        <p14:creationId xmlns:p14="http://schemas.microsoft.com/office/powerpoint/2010/main" val="18940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F959E8-230F-2DC0-25DE-E1EE3CEA5B15}"/>
              </a:ext>
            </a:extLst>
          </p:cNvPr>
          <p:cNvSpPr>
            <a:spLocks noGrp="1"/>
          </p:cNvSpPr>
          <p:nvPr>
            <p:ph idx="1"/>
          </p:nvPr>
        </p:nvSpPr>
        <p:spPr>
          <a:xfrm>
            <a:off x="3514435" y="1124347"/>
            <a:ext cx="5157023" cy="3198744"/>
          </a:xfrm>
        </p:spPr>
        <p:txBody>
          <a:bodyPr>
            <a:normAutofit/>
          </a:bodyPr>
          <a:lstStyle/>
          <a:p>
            <a:r>
              <a:rPr lang="en-US" sz="2000" dirty="0">
                <a:solidFill>
                  <a:srgbClr val="212121"/>
                </a:solidFill>
                <a:effectLst/>
                <a:latin typeface="Arial" panose="020B0604020202020204" pitchFamily="34" charset="0"/>
                <a:ea typeface="Aptos" panose="020B0004020202020204" pitchFamily="34" charset="0"/>
                <a:cs typeface="Arial" panose="020B0604020202020204" pitchFamily="34" charset="0"/>
              </a:rPr>
              <a:t>Ensures that research is informed and balanced</a:t>
            </a:r>
          </a:p>
          <a:p>
            <a:r>
              <a:rPr lang="en-US" sz="2000" dirty="0">
                <a:solidFill>
                  <a:srgbClr val="212121"/>
                </a:solidFill>
                <a:effectLst/>
                <a:latin typeface="Arial" panose="020B0604020202020204" pitchFamily="34" charset="0"/>
                <a:ea typeface="Aptos" panose="020B0004020202020204" pitchFamily="34" charset="0"/>
                <a:cs typeface="Arial" panose="020B0604020202020204" pitchFamily="34" charset="0"/>
              </a:rPr>
              <a:t>Bi-directional value </a:t>
            </a:r>
          </a:p>
          <a:p>
            <a:r>
              <a:rPr lang="en-US" sz="2000" dirty="0">
                <a:solidFill>
                  <a:srgbClr val="212121"/>
                </a:solidFill>
                <a:latin typeface="Arial" panose="020B0604020202020204" pitchFamily="34" charset="0"/>
                <a:ea typeface="Aptos" panose="020B0004020202020204" pitchFamily="34" charset="0"/>
                <a:cs typeface="Arial" panose="020B0604020202020204" pitchFamily="34" charset="0"/>
              </a:rPr>
              <a:t>Work </a:t>
            </a:r>
            <a:r>
              <a:rPr lang="en-US" sz="2000" dirty="0">
                <a:solidFill>
                  <a:srgbClr val="212121"/>
                </a:solidFill>
                <a:effectLst/>
                <a:latin typeface="Arial" panose="020B0604020202020204" pitchFamily="34" charset="0"/>
                <a:ea typeface="Aptos" panose="020B0004020202020204" pitchFamily="34" charset="0"/>
                <a:cs typeface="Arial" panose="020B0604020202020204" pitchFamily="34" charset="0"/>
              </a:rPr>
              <a:t>often leads to more successful long-term engagement</a:t>
            </a:r>
            <a:endParaRPr lang="en-US" sz="2000" dirty="0">
              <a:effectLst/>
              <a:latin typeface="Arial" panose="020B0604020202020204" pitchFamily="34" charset="0"/>
              <a:ea typeface="Aptos" panose="020B00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8" name="Picture 7" descr="A group of people standing in a room&#10;&#10;Description automatically generated">
            <a:extLst>
              <a:ext uri="{FF2B5EF4-FFF2-40B4-BE49-F238E27FC236}">
                <a16:creationId xmlns:a16="http://schemas.microsoft.com/office/drawing/2014/main" id="{8B92F452-6949-DD9B-C91D-969F3757C6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068" y="0"/>
            <a:ext cx="4367942" cy="2893053"/>
          </a:xfrm>
          <a:prstGeom prst="rect">
            <a:avLst/>
          </a:prstGeom>
        </p:spPr>
      </p:pic>
      <p:pic>
        <p:nvPicPr>
          <p:cNvPr id="4" name="Picture 3" descr="A group of people sitting around a round table&#10;&#10;Description automatically generated">
            <a:extLst>
              <a:ext uri="{FF2B5EF4-FFF2-40B4-BE49-F238E27FC236}">
                <a16:creationId xmlns:a16="http://schemas.microsoft.com/office/drawing/2014/main" id="{4739A86F-AFDC-5734-4488-02868B7347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0629" y="2231539"/>
            <a:ext cx="4367942" cy="2911961"/>
          </a:xfrm>
          <a:prstGeom prst="rect">
            <a:avLst/>
          </a:prstGeom>
        </p:spPr>
      </p:pic>
      <p:sp>
        <p:nvSpPr>
          <p:cNvPr id="2" name="Title 1">
            <a:extLst>
              <a:ext uri="{FF2B5EF4-FFF2-40B4-BE49-F238E27FC236}">
                <a16:creationId xmlns:a16="http://schemas.microsoft.com/office/drawing/2014/main" id="{0FFE9449-73CD-4275-1C4F-4293B7033FB3}"/>
              </a:ext>
            </a:extLst>
          </p:cNvPr>
          <p:cNvSpPr>
            <a:spLocks noGrp="1"/>
          </p:cNvSpPr>
          <p:nvPr>
            <p:ph type="title"/>
          </p:nvPr>
        </p:nvSpPr>
        <p:spPr>
          <a:xfrm>
            <a:off x="3514435" y="138246"/>
            <a:ext cx="5352282" cy="857250"/>
          </a:xfrm>
        </p:spPr>
        <p:txBody>
          <a:bodyPr/>
          <a:lstStyle/>
          <a:p>
            <a:r>
              <a:rPr lang="en-US" dirty="0"/>
              <a:t>Why work with patient groups?</a:t>
            </a:r>
          </a:p>
        </p:txBody>
      </p:sp>
    </p:spTree>
    <p:extLst>
      <p:ext uri="{BB962C8B-B14F-4D97-AF65-F5344CB8AC3E}">
        <p14:creationId xmlns:p14="http://schemas.microsoft.com/office/powerpoint/2010/main" val="156462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673F6-8D8C-DF53-D047-D34A1AD1A987}"/>
              </a:ext>
            </a:extLst>
          </p:cNvPr>
          <p:cNvPicPr>
            <a:picLocks noChangeAspect="1"/>
          </p:cNvPicPr>
          <p:nvPr/>
        </p:nvPicPr>
        <p:blipFill>
          <a:blip r:embed="rId3"/>
          <a:stretch>
            <a:fillRect/>
          </a:stretch>
        </p:blipFill>
        <p:spPr>
          <a:xfrm>
            <a:off x="1880363" y="911804"/>
            <a:ext cx="4855415" cy="4231696"/>
          </a:xfrm>
          <a:prstGeom prst="rect">
            <a:avLst/>
          </a:prstGeom>
          <a:noFill/>
        </p:spPr>
      </p:pic>
      <p:sp>
        <p:nvSpPr>
          <p:cNvPr id="9" name="Title 1">
            <a:extLst>
              <a:ext uri="{FF2B5EF4-FFF2-40B4-BE49-F238E27FC236}">
                <a16:creationId xmlns:a16="http://schemas.microsoft.com/office/drawing/2014/main" id="{2B71EF25-4426-A97C-EF84-6A9C8BB5240A}"/>
              </a:ext>
            </a:extLst>
          </p:cNvPr>
          <p:cNvSpPr>
            <a:spLocks noGrp="1"/>
          </p:cNvSpPr>
          <p:nvPr>
            <p:ph type="title"/>
          </p:nvPr>
        </p:nvSpPr>
        <p:spPr>
          <a:xfrm>
            <a:off x="457200" y="205979"/>
            <a:ext cx="8229600" cy="857250"/>
          </a:xfrm>
        </p:spPr>
        <p:txBody>
          <a:bodyPr/>
          <a:lstStyle/>
          <a:p>
            <a:r>
              <a:rPr lang="en-US" dirty="0"/>
              <a:t>Why does the PPRC keep coming back?</a:t>
            </a:r>
          </a:p>
        </p:txBody>
      </p:sp>
    </p:spTree>
    <p:extLst>
      <p:ext uri="{BB962C8B-B14F-4D97-AF65-F5344CB8AC3E}">
        <p14:creationId xmlns:p14="http://schemas.microsoft.com/office/powerpoint/2010/main" val="418574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2C3C-0A75-349F-EAB3-1E45867A9730}"/>
              </a:ext>
            </a:extLst>
          </p:cNvPr>
          <p:cNvSpPr>
            <a:spLocks noGrp="1"/>
          </p:cNvSpPr>
          <p:nvPr>
            <p:ph type="title"/>
          </p:nvPr>
        </p:nvSpPr>
        <p:spPr>
          <a:xfrm>
            <a:off x="-5116" y="44676"/>
            <a:ext cx="9149116" cy="857250"/>
          </a:xfrm>
        </p:spPr>
        <p:txBody>
          <a:bodyPr/>
          <a:lstStyle/>
          <a:p>
            <a:pPr algn="ctr"/>
            <a:r>
              <a:rPr lang="en-US" dirty="0"/>
              <a:t>Timeline</a:t>
            </a:r>
          </a:p>
        </p:txBody>
      </p:sp>
      <p:grpSp>
        <p:nvGrpSpPr>
          <p:cNvPr id="162" name="Group 161">
            <a:extLst>
              <a:ext uri="{FF2B5EF4-FFF2-40B4-BE49-F238E27FC236}">
                <a16:creationId xmlns:a16="http://schemas.microsoft.com/office/drawing/2014/main" id="{417CBCC9-CBDF-8FCA-EA67-205960A24CB0}"/>
              </a:ext>
            </a:extLst>
          </p:cNvPr>
          <p:cNvGrpSpPr/>
          <p:nvPr/>
        </p:nvGrpSpPr>
        <p:grpSpPr>
          <a:xfrm>
            <a:off x="462803" y="735334"/>
            <a:ext cx="7137456" cy="4217188"/>
            <a:chOff x="536354" y="653947"/>
            <a:chExt cx="7137456" cy="4217188"/>
          </a:xfrm>
        </p:grpSpPr>
        <p:grpSp>
          <p:nvGrpSpPr>
            <p:cNvPr id="161" name="Group 160">
              <a:extLst>
                <a:ext uri="{FF2B5EF4-FFF2-40B4-BE49-F238E27FC236}">
                  <a16:creationId xmlns:a16="http://schemas.microsoft.com/office/drawing/2014/main" id="{AE271EAC-5B1B-BF31-08F4-503ED8C47E43}"/>
                </a:ext>
              </a:extLst>
            </p:cNvPr>
            <p:cNvGrpSpPr/>
            <p:nvPr/>
          </p:nvGrpSpPr>
          <p:grpSpPr>
            <a:xfrm>
              <a:off x="536354" y="1341712"/>
              <a:ext cx="1770054" cy="2841659"/>
              <a:chOff x="536354" y="1394424"/>
              <a:chExt cx="1770054" cy="2841659"/>
            </a:xfrm>
          </p:grpSpPr>
          <p:grpSp>
            <p:nvGrpSpPr>
              <p:cNvPr id="121" name="Group 120">
                <a:extLst>
                  <a:ext uri="{FF2B5EF4-FFF2-40B4-BE49-F238E27FC236}">
                    <a16:creationId xmlns:a16="http://schemas.microsoft.com/office/drawing/2014/main" id="{84E16759-B226-3652-AF1B-8D705FE9EBFD}"/>
                  </a:ext>
                </a:extLst>
              </p:cNvPr>
              <p:cNvGrpSpPr/>
              <p:nvPr/>
            </p:nvGrpSpPr>
            <p:grpSpPr>
              <a:xfrm>
                <a:off x="541957" y="1394424"/>
                <a:ext cx="1758848" cy="1024301"/>
                <a:chOff x="569576" y="984399"/>
                <a:chExt cx="1758848" cy="1024301"/>
              </a:xfrm>
            </p:grpSpPr>
            <p:grpSp>
              <p:nvGrpSpPr>
                <p:cNvPr id="120" name="Group 119">
                  <a:extLst>
                    <a:ext uri="{FF2B5EF4-FFF2-40B4-BE49-F238E27FC236}">
                      <a16:creationId xmlns:a16="http://schemas.microsoft.com/office/drawing/2014/main" id="{9647B292-8938-B7C4-23E6-E0FC0B620DF5}"/>
                    </a:ext>
                  </a:extLst>
                </p:cNvPr>
                <p:cNvGrpSpPr/>
                <p:nvPr/>
              </p:nvGrpSpPr>
              <p:grpSpPr>
                <a:xfrm>
                  <a:off x="569576" y="1233544"/>
                  <a:ext cx="1758848" cy="775156"/>
                  <a:chOff x="566775" y="1334245"/>
                  <a:chExt cx="1758848" cy="775156"/>
                </a:xfrm>
              </p:grpSpPr>
              <p:sp>
                <p:nvSpPr>
                  <p:cNvPr id="44" name="Rectangle 43">
                    <a:extLst>
                      <a:ext uri="{FF2B5EF4-FFF2-40B4-BE49-F238E27FC236}">
                        <a16:creationId xmlns:a16="http://schemas.microsoft.com/office/drawing/2014/main" id="{06D9C3C0-C0B2-2DC2-6962-8A60481F8DFB}"/>
                      </a:ext>
                    </a:extLst>
                  </p:cNvPr>
                  <p:cNvSpPr/>
                  <p:nvPr/>
                </p:nvSpPr>
                <p:spPr>
                  <a:xfrm>
                    <a:off x="566775" y="1334245"/>
                    <a:ext cx="1758848" cy="72359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5C57B42-02C7-D3E4-1419-3B61DC07CC86}"/>
                      </a:ext>
                    </a:extLst>
                  </p:cNvPr>
                  <p:cNvSpPr txBox="1"/>
                  <p:nvPr/>
                </p:nvSpPr>
                <p:spPr>
                  <a:xfrm>
                    <a:off x="630519" y="1463070"/>
                    <a:ext cx="1673857" cy="646331"/>
                  </a:xfrm>
                  <a:prstGeom prst="rect">
                    <a:avLst/>
                  </a:prstGeom>
                  <a:noFill/>
                  <a:effectLst/>
                </p:spPr>
                <p:txBody>
                  <a:bodyPr wrap="square" rtlCol="0">
                    <a:spAutoFit/>
                  </a:bodyPr>
                  <a:lstStyle/>
                  <a:p>
                    <a:pPr algn="ctr"/>
                    <a:r>
                      <a:rPr lang="en-US" sz="1200" dirty="0">
                        <a:latin typeface="Arial" panose="020B0604020202020204" pitchFamily="34" charset="0"/>
                        <a:cs typeface="Arial" panose="020B0604020202020204" pitchFamily="34" charset="0"/>
                      </a:rPr>
                      <a:t>Check-In Question leading to memory loss conversation</a:t>
                    </a:r>
                  </a:p>
                </p:txBody>
              </p:sp>
            </p:grpSp>
            <p:grpSp>
              <p:nvGrpSpPr>
                <p:cNvPr id="79" name="Group 78">
                  <a:extLst>
                    <a:ext uri="{FF2B5EF4-FFF2-40B4-BE49-F238E27FC236}">
                      <a16:creationId xmlns:a16="http://schemas.microsoft.com/office/drawing/2014/main" id="{382AC4A8-E5D9-17A9-EB41-F5C8B5C1D632}"/>
                    </a:ext>
                  </a:extLst>
                </p:cNvPr>
                <p:cNvGrpSpPr/>
                <p:nvPr/>
              </p:nvGrpSpPr>
              <p:grpSpPr>
                <a:xfrm>
                  <a:off x="569576" y="984399"/>
                  <a:ext cx="1758848" cy="396203"/>
                  <a:chOff x="566775" y="984399"/>
                  <a:chExt cx="1758848" cy="396203"/>
                </a:xfrm>
                <a:effectLst/>
              </p:grpSpPr>
              <p:sp>
                <p:nvSpPr>
                  <p:cNvPr id="45" name="Rectangle 44">
                    <a:extLst>
                      <a:ext uri="{FF2B5EF4-FFF2-40B4-BE49-F238E27FC236}">
                        <a16:creationId xmlns:a16="http://schemas.microsoft.com/office/drawing/2014/main" id="{CF2BFC5B-F20F-B0A0-1970-7153D7A45651}"/>
                      </a:ext>
                    </a:extLst>
                  </p:cNvPr>
                  <p:cNvSpPr/>
                  <p:nvPr/>
                </p:nvSpPr>
                <p:spPr>
                  <a:xfrm>
                    <a:off x="566775" y="984399"/>
                    <a:ext cx="1758848" cy="396203"/>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F6E5612-E78F-C1CB-BCFB-126E3BB3E96D}"/>
                      </a:ext>
                    </a:extLst>
                  </p:cNvPr>
                  <p:cNvSpPr txBox="1"/>
                  <p:nvPr/>
                </p:nvSpPr>
                <p:spPr>
                  <a:xfrm>
                    <a:off x="814458" y="1020918"/>
                    <a:ext cx="1263487" cy="323165"/>
                  </a:xfrm>
                  <a:prstGeom prst="rect">
                    <a:avLst/>
                  </a:prstGeom>
                  <a:noFill/>
                </p:spPr>
                <p:txBody>
                  <a:bodyPr wrap="none" rtlCol="0">
                    <a:spAutoFit/>
                  </a:bodyPr>
                  <a:lstStyle/>
                  <a:p>
                    <a:pPr algn="ctr"/>
                    <a:r>
                      <a:rPr lang="en-US" sz="1500" b="1" dirty="0">
                        <a:solidFill>
                          <a:schemeClr val="bg1"/>
                        </a:solidFill>
                        <a:latin typeface="Arial" panose="020B0604020202020204" pitchFamily="34" charset="0"/>
                        <a:cs typeface="Arial" panose="020B0604020202020204" pitchFamily="34" charset="0"/>
                      </a:rPr>
                      <a:t>End of 2018</a:t>
                    </a:r>
                  </a:p>
                </p:txBody>
              </p:sp>
            </p:grpSp>
          </p:grpSp>
          <p:grpSp>
            <p:nvGrpSpPr>
              <p:cNvPr id="117" name="Group 116">
                <a:extLst>
                  <a:ext uri="{FF2B5EF4-FFF2-40B4-BE49-F238E27FC236}">
                    <a16:creationId xmlns:a16="http://schemas.microsoft.com/office/drawing/2014/main" id="{5C76A8BB-D515-A576-0DFB-4D684D79A5AF}"/>
                  </a:ext>
                </a:extLst>
              </p:cNvPr>
              <p:cNvGrpSpPr/>
              <p:nvPr/>
            </p:nvGrpSpPr>
            <p:grpSpPr>
              <a:xfrm>
                <a:off x="536354" y="2934419"/>
                <a:ext cx="1770054" cy="1301664"/>
                <a:chOff x="566775" y="2349242"/>
                <a:chExt cx="1770054" cy="1301664"/>
              </a:xfrm>
            </p:grpSpPr>
            <p:grpSp>
              <p:nvGrpSpPr>
                <p:cNvPr id="91" name="Group 90">
                  <a:extLst>
                    <a:ext uri="{FF2B5EF4-FFF2-40B4-BE49-F238E27FC236}">
                      <a16:creationId xmlns:a16="http://schemas.microsoft.com/office/drawing/2014/main" id="{0303F638-0C5A-2AB3-3834-896D97181142}"/>
                    </a:ext>
                  </a:extLst>
                </p:cNvPr>
                <p:cNvGrpSpPr/>
                <p:nvPr/>
              </p:nvGrpSpPr>
              <p:grpSpPr>
                <a:xfrm>
                  <a:off x="566775" y="2663721"/>
                  <a:ext cx="1770054" cy="987185"/>
                  <a:chOff x="566775" y="2663721"/>
                  <a:chExt cx="1770054" cy="987185"/>
                </a:xfrm>
              </p:grpSpPr>
              <p:sp>
                <p:nvSpPr>
                  <p:cNvPr id="84" name="Rectangle 83">
                    <a:extLst>
                      <a:ext uri="{FF2B5EF4-FFF2-40B4-BE49-F238E27FC236}">
                        <a16:creationId xmlns:a16="http://schemas.microsoft.com/office/drawing/2014/main" id="{85205F0A-C2BA-6428-3618-C32A1B24DB40}"/>
                      </a:ext>
                    </a:extLst>
                  </p:cNvPr>
                  <p:cNvSpPr/>
                  <p:nvPr/>
                </p:nvSpPr>
                <p:spPr>
                  <a:xfrm>
                    <a:off x="572378" y="2663721"/>
                    <a:ext cx="1758848" cy="98718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49CBDC8-8889-2FE2-0A62-3CF51968F206}"/>
                      </a:ext>
                    </a:extLst>
                  </p:cNvPr>
                  <p:cNvSpPr txBox="1"/>
                  <p:nvPr/>
                </p:nvSpPr>
                <p:spPr>
                  <a:xfrm>
                    <a:off x="566775" y="2787981"/>
                    <a:ext cx="1770054" cy="738664"/>
                  </a:xfrm>
                  <a:prstGeom prst="rect">
                    <a:avLst/>
                  </a:prstGeom>
                  <a:noFill/>
                  <a:effectLst/>
                </p:spPr>
                <p:txBody>
                  <a:bodyPr wrap="square" rtlCol="0">
                    <a:spAutoFit/>
                  </a:bodyPr>
                  <a:lstStyle/>
                  <a:p>
                    <a:pPr algn="ctr"/>
                    <a:r>
                      <a:rPr lang="en-US" sz="1400" dirty="0">
                        <a:latin typeface="Arial" panose="020B0604020202020204" pitchFamily="34" charset="0"/>
                        <a:cs typeface="Arial" panose="020B0604020202020204" pitchFamily="34" charset="0"/>
                      </a:rPr>
                      <a:t>Group discussions and invited guest Dr. Dave Nowels</a:t>
                    </a:r>
                  </a:p>
                </p:txBody>
              </p:sp>
            </p:grpSp>
            <p:grpSp>
              <p:nvGrpSpPr>
                <p:cNvPr id="82" name="Group 81">
                  <a:extLst>
                    <a:ext uri="{FF2B5EF4-FFF2-40B4-BE49-F238E27FC236}">
                      <a16:creationId xmlns:a16="http://schemas.microsoft.com/office/drawing/2014/main" id="{B27A944E-4E2A-96AA-4479-FA20DABB6B4C}"/>
                    </a:ext>
                  </a:extLst>
                </p:cNvPr>
                <p:cNvGrpSpPr/>
                <p:nvPr/>
              </p:nvGrpSpPr>
              <p:grpSpPr>
                <a:xfrm>
                  <a:off x="572378" y="2349242"/>
                  <a:ext cx="1758848" cy="396203"/>
                  <a:chOff x="566775" y="2349242"/>
                  <a:chExt cx="1758848" cy="396203"/>
                </a:xfrm>
                <a:effectLst/>
              </p:grpSpPr>
              <p:sp>
                <p:nvSpPr>
                  <p:cNvPr id="49" name="Rectangle 48">
                    <a:extLst>
                      <a:ext uri="{FF2B5EF4-FFF2-40B4-BE49-F238E27FC236}">
                        <a16:creationId xmlns:a16="http://schemas.microsoft.com/office/drawing/2014/main" id="{0F738AFC-7713-A802-D43F-B64EBD07B650}"/>
                      </a:ext>
                    </a:extLst>
                  </p:cNvPr>
                  <p:cNvSpPr/>
                  <p:nvPr/>
                </p:nvSpPr>
                <p:spPr>
                  <a:xfrm>
                    <a:off x="566775" y="2349242"/>
                    <a:ext cx="1758848" cy="396203"/>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DBF4D39-8B87-762D-3EE3-520699D5DAAE}"/>
                      </a:ext>
                    </a:extLst>
                  </p:cNvPr>
                  <p:cNvSpPr txBox="1"/>
                  <p:nvPr/>
                </p:nvSpPr>
                <p:spPr>
                  <a:xfrm>
                    <a:off x="609273" y="2385761"/>
                    <a:ext cx="1673856" cy="323165"/>
                  </a:xfrm>
                  <a:prstGeom prst="rect">
                    <a:avLst/>
                  </a:prstGeom>
                  <a:noFill/>
                </p:spPr>
                <p:txBody>
                  <a:bodyPr wrap="none" rtlCol="0">
                    <a:spAutoFit/>
                  </a:bodyPr>
                  <a:lstStyle/>
                  <a:p>
                    <a:pPr algn="ctr"/>
                    <a:r>
                      <a:rPr lang="en-US" sz="1500" b="1" dirty="0">
                        <a:solidFill>
                          <a:schemeClr val="bg1"/>
                        </a:solidFill>
                        <a:latin typeface="Arial" panose="020B0604020202020204" pitchFamily="34" charset="0"/>
                        <a:cs typeface="Arial" panose="020B0604020202020204" pitchFamily="34" charset="0"/>
                      </a:rPr>
                      <a:t>March-May 2019</a:t>
                    </a:r>
                  </a:p>
                </p:txBody>
              </p:sp>
            </p:grpSp>
          </p:grpSp>
          <p:cxnSp>
            <p:nvCxnSpPr>
              <p:cNvPr id="123" name="Straight Arrow Connector 122">
                <a:extLst>
                  <a:ext uri="{FF2B5EF4-FFF2-40B4-BE49-F238E27FC236}">
                    <a16:creationId xmlns:a16="http://schemas.microsoft.com/office/drawing/2014/main" id="{B88F4782-3E3F-6404-A9EF-6D20664BE7EE}"/>
                  </a:ext>
                </a:extLst>
              </p:cNvPr>
              <p:cNvCxnSpPr>
                <a:cxnSpLocks/>
              </p:cNvCxnSpPr>
              <p:nvPr/>
            </p:nvCxnSpPr>
            <p:spPr>
              <a:xfrm>
                <a:off x="1418580" y="2367166"/>
                <a:ext cx="0" cy="567253"/>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60" name="Group 159">
              <a:extLst>
                <a:ext uri="{FF2B5EF4-FFF2-40B4-BE49-F238E27FC236}">
                  <a16:creationId xmlns:a16="http://schemas.microsoft.com/office/drawing/2014/main" id="{24790FE7-5187-44AF-D313-B9842A7355CF}"/>
                </a:ext>
              </a:extLst>
            </p:cNvPr>
            <p:cNvGrpSpPr/>
            <p:nvPr/>
          </p:nvGrpSpPr>
          <p:grpSpPr>
            <a:xfrm>
              <a:off x="5907126" y="1163685"/>
              <a:ext cx="1766684" cy="3197712"/>
              <a:chOff x="5907126" y="1184809"/>
              <a:chExt cx="1766684" cy="3197712"/>
            </a:xfrm>
          </p:grpSpPr>
          <p:grpSp>
            <p:nvGrpSpPr>
              <p:cNvPr id="102" name="Group 101">
                <a:extLst>
                  <a:ext uri="{FF2B5EF4-FFF2-40B4-BE49-F238E27FC236}">
                    <a16:creationId xmlns:a16="http://schemas.microsoft.com/office/drawing/2014/main" id="{79302B3D-5EE6-8D62-DE05-AAD46E4B2EB6}"/>
                  </a:ext>
                </a:extLst>
              </p:cNvPr>
              <p:cNvGrpSpPr/>
              <p:nvPr/>
            </p:nvGrpSpPr>
            <p:grpSpPr>
              <a:xfrm>
                <a:off x="5907126" y="2787981"/>
                <a:ext cx="1758848" cy="1594540"/>
                <a:chOff x="4897661" y="2873282"/>
                <a:chExt cx="1758848" cy="1594540"/>
              </a:xfrm>
            </p:grpSpPr>
            <p:grpSp>
              <p:nvGrpSpPr>
                <p:cNvPr id="100" name="Group 99">
                  <a:extLst>
                    <a:ext uri="{FF2B5EF4-FFF2-40B4-BE49-F238E27FC236}">
                      <a16:creationId xmlns:a16="http://schemas.microsoft.com/office/drawing/2014/main" id="{1CA2C720-18F0-702C-601F-621AB3AA87D3}"/>
                    </a:ext>
                  </a:extLst>
                </p:cNvPr>
                <p:cNvGrpSpPr/>
                <p:nvPr/>
              </p:nvGrpSpPr>
              <p:grpSpPr>
                <a:xfrm>
                  <a:off x="4897661" y="3203938"/>
                  <a:ext cx="1758848" cy="1263884"/>
                  <a:chOff x="4912712" y="3203938"/>
                  <a:chExt cx="1758848" cy="1263884"/>
                </a:xfrm>
              </p:grpSpPr>
              <p:sp>
                <p:nvSpPr>
                  <p:cNvPr id="89" name="Rectangle 88">
                    <a:extLst>
                      <a:ext uri="{FF2B5EF4-FFF2-40B4-BE49-F238E27FC236}">
                        <a16:creationId xmlns:a16="http://schemas.microsoft.com/office/drawing/2014/main" id="{1E6DF58A-45CD-2100-2898-267D6007D2FE}"/>
                      </a:ext>
                    </a:extLst>
                  </p:cNvPr>
                  <p:cNvSpPr/>
                  <p:nvPr/>
                </p:nvSpPr>
                <p:spPr>
                  <a:xfrm>
                    <a:off x="4912712" y="3203938"/>
                    <a:ext cx="1758848" cy="1263884"/>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10DEB08C-11C8-665B-A5C2-473127BB5A27}"/>
                      </a:ext>
                    </a:extLst>
                  </p:cNvPr>
                  <p:cNvSpPr txBox="1"/>
                  <p:nvPr/>
                </p:nvSpPr>
                <p:spPr>
                  <a:xfrm>
                    <a:off x="4912712" y="3251105"/>
                    <a:ext cx="1758848" cy="1169551"/>
                  </a:xfrm>
                  <a:prstGeom prst="rect">
                    <a:avLst/>
                  </a:prstGeom>
                  <a:noFill/>
                  <a:effectLst/>
                </p:spPr>
                <p:txBody>
                  <a:bodyPr wrap="square" rtlCol="0">
                    <a:spAutoFit/>
                  </a:bodyPr>
                  <a:lstStyle/>
                  <a:p>
                    <a:pPr algn="ctr"/>
                    <a:r>
                      <a:rPr lang="en-US" sz="1400" dirty="0">
                        <a:latin typeface="Arial" panose="020B0604020202020204" pitchFamily="34" charset="0"/>
                        <a:cs typeface="Arial" panose="020B0604020202020204" pitchFamily="34" charset="0"/>
                      </a:rPr>
                      <a:t>Continued interest in caregiver support and challenges, older adults, and loneliness</a:t>
                    </a:r>
                  </a:p>
                </p:txBody>
              </p:sp>
            </p:grpSp>
            <p:grpSp>
              <p:nvGrpSpPr>
                <p:cNvPr id="78" name="Group 77">
                  <a:extLst>
                    <a:ext uri="{FF2B5EF4-FFF2-40B4-BE49-F238E27FC236}">
                      <a16:creationId xmlns:a16="http://schemas.microsoft.com/office/drawing/2014/main" id="{0257A58B-46D3-45FD-055B-555C4B0DD220}"/>
                    </a:ext>
                  </a:extLst>
                </p:cNvPr>
                <p:cNvGrpSpPr/>
                <p:nvPr/>
              </p:nvGrpSpPr>
              <p:grpSpPr>
                <a:xfrm>
                  <a:off x="4897661" y="2873282"/>
                  <a:ext cx="1758848" cy="396203"/>
                  <a:chOff x="4882610" y="2873282"/>
                  <a:chExt cx="1758848" cy="396203"/>
                </a:xfrm>
                <a:effectLst/>
              </p:grpSpPr>
              <p:sp>
                <p:nvSpPr>
                  <p:cNvPr id="74" name="Rectangle 73">
                    <a:extLst>
                      <a:ext uri="{FF2B5EF4-FFF2-40B4-BE49-F238E27FC236}">
                        <a16:creationId xmlns:a16="http://schemas.microsoft.com/office/drawing/2014/main" id="{1701AC6A-79D4-1B44-D45F-5B9412DCBA70}"/>
                      </a:ext>
                    </a:extLst>
                  </p:cNvPr>
                  <p:cNvSpPr/>
                  <p:nvPr/>
                </p:nvSpPr>
                <p:spPr>
                  <a:xfrm>
                    <a:off x="4882610" y="2873282"/>
                    <a:ext cx="1758848" cy="396203"/>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70577CF9-1F4F-48F5-E8F9-E21AF49965B7}"/>
                      </a:ext>
                    </a:extLst>
                  </p:cNvPr>
                  <p:cNvSpPr txBox="1"/>
                  <p:nvPr/>
                </p:nvSpPr>
                <p:spPr>
                  <a:xfrm>
                    <a:off x="5213647" y="2909801"/>
                    <a:ext cx="1096775" cy="323165"/>
                  </a:xfrm>
                  <a:prstGeom prst="rect">
                    <a:avLst/>
                  </a:prstGeom>
                  <a:noFill/>
                </p:spPr>
                <p:txBody>
                  <a:bodyPr wrap="none" rtlCol="0">
                    <a:spAutoFit/>
                  </a:bodyPr>
                  <a:lstStyle/>
                  <a:p>
                    <a:pPr algn="ctr"/>
                    <a:r>
                      <a:rPr lang="en-US" sz="1500" b="1" dirty="0">
                        <a:solidFill>
                          <a:schemeClr val="bg1"/>
                        </a:solidFill>
                        <a:latin typeface="Arial" panose="020B0604020202020204" pitchFamily="34" charset="0"/>
                        <a:cs typeface="Arial" panose="020B0604020202020204" pitchFamily="34" charset="0"/>
                      </a:rPr>
                      <a:t>2023/2024</a:t>
                    </a:r>
                  </a:p>
                </p:txBody>
              </p:sp>
            </p:grpSp>
          </p:grpSp>
          <p:cxnSp>
            <p:nvCxnSpPr>
              <p:cNvPr id="135" name="Straight Arrow Connector 134">
                <a:extLst>
                  <a:ext uri="{FF2B5EF4-FFF2-40B4-BE49-F238E27FC236}">
                    <a16:creationId xmlns:a16="http://schemas.microsoft.com/office/drawing/2014/main" id="{D1183C3D-5779-3643-57EE-13F1250E291C}"/>
                  </a:ext>
                </a:extLst>
              </p:cNvPr>
              <p:cNvCxnSpPr>
                <a:cxnSpLocks/>
              </p:cNvCxnSpPr>
              <p:nvPr/>
            </p:nvCxnSpPr>
            <p:spPr>
              <a:xfrm>
                <a:off x="6786550" y="2576782"/>
                <a:ext cx="0" cy="211199"/>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grpSp>
            <p:nvGrpSpPr>
              <p:cNvPr id="113" name="Group 112">
                <a:extLst>
                  <a:ext uri="{FF2B5EF4-FFF2-40B4-BE49-F238E27FC236}">
                    <a16:creationId xmlns:a16="http://schemas.microsoft.com/office/drawing/2014/main" id="{C7EB1141-19D1-5658-229C-15273ACABEA8}"/>
                  </a:ext>
                </a:extLst>
              </p:cNvPr>
              <p:cNvGrpSpPr/>
              <p:nvPr/>
            </p:nvGrpSpPr>
            <p:grpSpPr>
              <a:xfrm>
                <a:off x="5907126" y="1184809"/>
                <a:ext cx="1766684" cy="1391973"/>
                <a:chOff x="4465673" y="1184809"/>
                <a:chExt cx="1766684" cy="1391973"/>
              </a:xfrm>
            </p:grpSpPr>
            <p:grpSp>
              <p:nvGrpSpPr>
                <p:cNvPr id="97" name="Group 96">
                  <a:extLst>
                    <a:ext uri="{FF2B5EF4-FFF2-40B4-BE49-F238E27FC236}">
                      <a16:creationId xmlns:a16="http://schemas.microsoft.com/office/drawing/2014/main" id="{814FBB5F-8C95-76AC-67ED-5E5536512A2C}"/>
                    </a:ext>
                  </a:extLst>
                </p:cNvPr>
                <p:cNvGrpSpPr/>
                <p:nvPr/>
              </p:nvGrpSpPr>
              <p:grpSpPr>
                <a:xfrm>
                  <a:off x="4465673" y="1515416"/>
                  <a:ext cx="1766684" cy="1061366"/>
                  <a:chOff x="4479470" y="1596403"/>
                  <a:chExt cx="1766684" cy="1061366"/>
                </a:xfrm>
              </p:grpSpPr>
              <p:sp>
                <p:nvSpPr>
                  <p:cNvPr id="88" name="Rectangle 87">
                    <a:extLst>
                      <a:ext uri="{FF2B5EF4-FFF2-40B4-BE49-F238E27FC236}">
                        <a16:creationId xmlns:a16="http://schemas.microsoft.com/office/drawing/2014/main" id="{631B5F35-D564-B9E2-3519-E10EA557C8BC}"/>
                      </a:ext>
                    </a:extLst>
                  </p:cNvPr>
                  <p:cNvSpPr/>
                  <p:nvPr/>
                </p:nvSpPr>
                <p:spPr>
                  <a:xfrm>
                    <a:off x="4479470" y="1596403"/>
                    <a:ext cx="1758848" cy="106136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B507BE8F-5C15-6ABE-696A-FB10BF17C85F}"/>
                      </a:ext>
                    </a:extLst>
                  </p:cNvPr>
                  <p:cNvSpPr txBox="1"/>
                  <p:nvPr/>
                </p:nvSpPr>
                <p:spPr>
                  <a:xfrm>
                    <a:off x="4487305" y="1690347"/>
                    <a:ext cx="1758849" cy="954107"/>
                  </a:xfrm>
                  <a:prstGeom prst="rect">
                    <a:avLst/>
                  </a:prstGeom>
                  <a:noFill/>
                  <a:effectLst/>
                </p:spPr>
                <p:txBody>
                  <a:bodyPr wrap="square" rtlCol="0">
                    <a:spAutoFit/>
                  </a:bodyPr>
                  <a:lstStyle/>
                  <a:p>
                    <a:pPr algn="ctr"/>
                    <a:r>
                      <a:rPr lang="en-US" sz="1400" dirty="0">
                        <a:latin typeface="Arial" panose="020B0604020202020204" pitchFamily="34" charset="0"/>
                        <a:cs typeface="Arial" panose="020B0604020202020204" pitchFamily="34" charset="0"/>
                      </a:rPr>
                      <a:t>Annual convening, </a:t>
                    </a:r>
                    <a:r>
                      <a:rPr lang="en-US" sz="1400" dirty="0" err="1">
                        <a:latin typeface="Arial" panose="020B0604020202020204" pitchFamily="34" charset="0"/>
                        <a:cs typeface="Arial" panose="020B0604020202020204" pitchFamily="34" charset="0"/>
                      </a:rPr>
                      <a:t>SDoH</a:t>
                    </a:r>
                    <a:r>
                      <a:rPr lang="en-US" sz="1400" dirty="0">
                        <a:latin typeface="Arial" panose="020B0604020202020204" pitchFamily="34" charset="0"/>
                        <a:cs typeface="Arial" panose="020B0604020202020204" pitchFamily="34" charset="0"/>
                      </a:rPr>
                      <a:t> discussions, Mental Health/ COMET training</a:t>
                    </a:r>
                  </a:p>
                </p:txBody>
              </p:sp>
            </p:grpSp>
            <p:grpSp>
              <p:nvGrpSpPr>
                <p:cNvPr id="77" name="Group 76">
                  <a:extLst>
                    <a:ext uri="{FF2B5EF4-FFF2-40B4-BE49-F238E27FC236}">
                      <a16:creationId xmlns:a16="http://schemas.microsoft.com/office/drawing/2014/main" id="{76269C52-69A0-E3B5-CA00-6EA30ADB4FC5}"/>
                    </a:ext>
                  </a:extLst>
                </p:cNvPr>
                <p:cNvGrpSpPr/>
                <p:nvPr/>
              </p:nvGrpSpPr>
              <p:grpSpPr>
                <a:xfrm>
                  <a:off x="4465673" y="1184809"/>
                  <a:ext cx="1758848" cy="396203"/>
                  <a:chOff x="4451876" y="1184809"/>
                  <a:chExt cx="1758848" cy="396203"/>
                </a:xfrm>
                <a:effectLst/>
              </p:grpSpPr>
              <p:sp>
                <p:nvSpPr>
                  <p:cNvPr id="69" name="Rectangle 68">
                    <a:extLst>
                      <a:ext uri="{FF2B5EF4-FFF2-40B4-BE49-F238E27FC236}">
                        <a16:creationId xmlns:a16="http://schemas.microsoft.com/office/drawing/2014/main" id="{37F96FB8-471E-A9C8-9E84-EB212E729893}"/>
                      </a:ext>
                    </a:extLst>
                  </p:cNvPr>
                  <p:cNvSpPr/>
                  <p:nvPr/>
                </p:nvSpPr>
                <p:spPr>
                  <a:xfrm>
                    <a:off x="4451876" y="1184809"/>
                    <a:ext cx="1758848" cy="396203"/>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804EA603-5695-9622-6B7D-D38C78073331}"/>
                      </a:ext>
                    </a:extLst>
                  </p:cNvPr>
                  <p:cNvSpPr txBox="1"/>
                  <p:nvPr/>
                </p:nvSpPr>
                <p:spPr>
                  <a:xfrm>
                    <a:off x="4629024" y="1221328"/>
                    <a:ext cx="1404552" cy="323165"/>
                  </a:xfrm>
                  <a:prstGeom prst="rect">
                    <a:avLst/>
                  </a:prstGeom>
                  <a:noFill/>
                </p:spPr>
                <p:txBody>
                  <a:bodyPr wrap="none" rtlCol="0">
                    <a:spAutoFit/>
                  </a:bodyPr>
                  <a:lstStyle/>
                  <a:p>
                    <a:pPr algn="ctr"/>
                    <a:r>
                      <a:rPr lang="en-US" sz="1500" b="1" dirty="0">
                        <a:solidFill>
                          <a:schemeClr val="bg1"/>
                        </a:solidFill>
                        <a:latin typeface="Arial" panose="020B0604020202020204" pitchFamily="34" charset="0"/>
                        <a:cs typeface="Arial" panose="020B0604020202020204" pitchFamily="34" charset="0"/>
                      </a:rPr>
                      <a:t>October 2022</a:t>
                    </a:r>
                  </a:p>
                </p:txBody>
              </p:sp>
            </p:grpSp>
          </p:grpSp>
        </p:grpSp>
        <p:cxnSp>
          <p:nvCxnSpPr>
            <p:cNvPr id="141" name="Connector: Curved 140">
              <a:extLst>
                <a:ext uri="{FF2B5EF4-FFF2-40B4-BE49-F238E27FC236}">
                  <a16:creationId xmlns:a16="http://schemas.microsoft.com/office/drawing/2014/main" id="{F534ACBF-FF7F-6227-C3AB-64BF0F1D0AB7}"/>
                </a:ext>
              </a:extLst>
            </p:cNvPr>
            <p:cNvCxnSpPr>
              <a:cxnSpLocks/>
              <a:stCxn id="65" idx="3"/>
              <a:endCxn id="69" idx="1"/>
            </p:cNvCxnSpPr>
            <p:nvPr/>
          </p:nvCxnSpPr>
          <p:spPr>
            <a:xfrm flipV="1">
              <a:off x="4938085" y="1361787"/>
              <a:ext cx="969041" cy="2613780"/>
            </a:xfrm>
            <a:prstGeom prst="curvedConnector3">
              <a:avLst>
                <a:gd name="adj1" fmla="val 50000"/>
              </a:avLst>
            </a:prstGeom>
            <a:ln w="38100">
              <a:tailEnd type="triangle"/>
            </a:ln>
            <a:effectLst/>
          </p:spPr>
          <p:style>
            <a:lnRef idx="2">
              <a:schemeClr val="accent1"/>
            </a:lnRef>
            <a:fillRef idx="0">
              <a:schemeClr val="accent1"/>
            </a:fillRef>
            <a:effectRef idx="1">
              <a:schemeClr val="accent1"/>
            </a:effectRef>
            <a:fontRef idx="minor">
              <a:schemeClr val="tx1"/>
            </a:fontRef>
          </p:style>
        </p:cxnSp>
        <p:grpSp>
          <p:nvGrpSpPr>
            <p:cNvPr id="159" name="Group 158">
              <a:extLst>
                <a:ext uri="{FF2B5EF4-FFF2-40B4-BE49-F238E27FC236}">
                  <a16:creationId xmlns:a16="http://schemas.microsoft.com/office/drawing/2014/main" id="{6ECC44A2-86C6-1382-0BBC-1263394F8E78}"/>
                </a:ext>
              </a:extLst>
            </p:cNvPr>
            <p:cNvGrpSpPr/>
            <p:nvPr/>
          </p:nvGrpSpPr>
          <p:grpSpPr>
            <a:xfrm>
              <a:off x="3191435" y="653947"/>
              <a:ext cx="1830664" cy="4217188"/>
              <a:chOff x="3193030" y="653947"/>
              <a:chExt cx="1830664" cy="4217188"/>
            </a:xfrm>
          </p:grpSpPr>
          <p:grpSp>
            <p:nvGrpSpPr>
              <p:cNvPr id="126" name="Group 125">
                <a:extLst>
                  <a:ext uri="{FF2B5EF4-FFF2-40B4-BE49-F238E27FC236}">
                    <a16:creationId xmlns:a16="http://schemas.microsoft.com/office/drawing/2014/main" id="{A852A6D8-4172-5A64-2B12-D647C8955E6A}"/>
                  </a:ext>
                </a:extLst>
              </p:cNvPr>
              <p:cNvGrpSpPr/>
              <p:nvPr/>
            </p:nvGrpSpPr>
            <p:grpSpPr>
              <a:xfrm>
                <a:off x="3225750" y="653947"/>
                <a:ext cx="1762036" cy="1123667"/>
                <a:chOff x="2637564" y="984381"/>
                <a:chExt cx="1762036" cy="1123667"/>
              </a:xfrm>
            </p:grpSpPr>
            <p:grpSp>
              <p:nvGrpSpPr>
                <p:cNvPr id="101" name="Group 100">
                  <a:extLst>
                    <a:ext uri="{FF2B5EF4-FFF2-40B4-BE49-F238E27FC236}">
                      <a16:creationId xmlns:a16="http://schemas.microsoft.com/office/drawing/2014/main" id="{57B6F74B-169A-778E-8F20-229A2F6A37FA}"/>
                    </a:ext>
                  </a:extLst>
                </p:cNvPr>
                <p:cNvGrpSpPr/>
                <p:nvPr/>
              </p:nvGrpSpPr>
              <p:grpSpPr>
                <a:xfrm>
                  <a:off x="2637564" y="1253757"/>
                  <a:ext cx="1762036" cy="854291"/>
                  <a:chOff x="553482" y="4054457"/>
                  <a:chExt cx="1762036" cy="1010921"/>
                </a:xfrm>
              </p:grpSpPr>
              <p:sp>
                <p:nvSpPr>
                  <p:cNvPr id="85" name="Rectangle 84">
                    <a:extLst>
                      <a:ext uri="{FF2B5EF4-FFF2-40B4-BE49-F238E27FC236}">
                        <a16:creationId xmlns:a16="http://schemas.microsoft.com/office/drawing/2014/main" id="{8C429344-40D3-6C83-D41C-235ED3335D9A}"/>
                      </a:ext>
                    </a:extLst>
                  </p:cNvPr>
                  <p:cNvSpPr/>
                  <p:nvPr/>
                </p:nvSpPr>
                <p:spPr>
                  <a:xfrm>
                    <a:off x="556670" y="4054457"/>
                    <a:ext cx="1758848" cy="98718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DE37C28-674C-DBBE-4A6B-F8423C1529C2}"/>
                      </a:ext>
                    </a:extLst>
                  </p:cNvPr>
                  <p:cNvSpPr txBox="1"/>
                  <p:nvPr/>
                </p:nvSpPr>
                <p:spPr>
                  <a:xfrm>
                    <a:off x="553482" y="4209495"/>
                    <a:ext cx="1758849" cy="855883"/>
                  </a:xfrm>
                  <a:prstGeom prst="rect">
                    <a:avLst/>
                  </a:prstGeom>
                  <a:noFill/>
                  <a:effectLst/>
                </p:spPr>
                <p:txBody>
                  <a:bodyPr wrap="square" rtlCol="0">
                    <a:spAutoFit/>
                  </a:bodyPr>
                  <a:lstStyle/>
                  <a:p>
                    <a:pPr algn="ctr"/>
                    <a:r>
                      <a:rPr lang="en-US" sz="1400" dirty="0">
                        <a:latin typeface="Arial" panose="020B0604020202020204" pitchFamily="34" charset="0"/>
                        <a:cs typeface="Arial" panose="020B0604020202020204" pitchFamily="34" charset="0"/>
                      </a:rPr>
                      <a:t>3 guest presenters: </a:t>
                    </a:r>
                  </a:p>
                  <a:p>
                    <a:pPr algn="ctr"/>
                    <a:r>
                      <a:rPr lang="en-US" sz="900" dirty="0">
                        <a:latin typeface="Arial" panose="020B0604020202020204" pitchFamily="34" charset="0"/>
                        <a:cs typeface="Arial" panose="020B0604020202020204" pitchFamily="34" charset="0"/>
                      </a:rPr>
                      <a:t>Drs. Hillary Lum, </a:t>
                    </a:r>
                  </a:p>
                  <a:p>
                    <a:pPr algn="ctr"/>
                    <a:r>
                      <a:rPr lang="en-US" sz="900" dirty="0">
                        <a:latin typeface="Arial" panose="020B0604020202020204" pitchFamily="34" charset="0"/>
                        <a:cs typeface="Arial" panose="020B0604020202020204" pitchFamily="34" charset="0"/>
                      </a:rPr>
                      <a:t>David </a:t>
                    </a:r>
                    <a:r>
                      <a:rPr lang="en-US" sz="900" dirty="0" err="1">
                        <a:latin typeface="Arial" panose="020B0604020202020204" pitchFamily="34" charset="0"/>
                        <a:cs typeface="Arial" panose="020B0604020202020204" pitchFamily="34" charset="0"/>
                      </a:rPr>
                      <a:t>Bekelman</a:t>
                    </a:r>
                    <a:r>
                      <a:rPr lang="en-US" sz="900" dirty="0">
                        <a:latin typeface="Arial" panose="020B0604020202020204" pitchFamily="34" charset="0"/>
                        <a:cs typeface="Arial" panose="020B0604020202020204" pitchFamily="34" charset="0"/>
                      </a:rPr>
                      <a:t>, </a:t>
                    </a:r>
                  </a:p>
                  <a:p>
                    <a:pPr algn="ctr"/>
                    <a:r>
                      <a:rPr lang="en-US" sz="900" dirty="0">
                        <a:latin typeface="Arial" panose="020B0604020202020204" pitchFamily="34" charset="0"/>
                        <a:cs typeface="Arial" panose="020B0604020202020204" pitchFamily="34" charset="0"/>
                      </a:rPr>
                      <a:t>And Sean </a:t>
                    </a:r>
                    <a:r>
                      <a:rPr lang="en-US" sz="900" dirty="0" err="1">
                        <a:latin typeface="Arial" panose="020B0604020202020204" pitchFamily="34" charset="0"/>
                        <a:cs typeface="Arial" panose="020B0604020202020204" pitchFamily="34" charset="0"/>
                      </a:rPr>
                      <a:t>Oser</a:t>
                    </a:r>
                    <a:endParaRPr lang="en-US" sz="900" dirty="0">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783C931C-3E6D-F39B-947C-B680B36BBAE2}"/>
                    </a:ext>
                  </a:extLst>
                </p:cNvPr>
                <p:cNvGrpSpPr/>
                <p:nvPr/>
              </p:nvGrpSpPr>
              <p:grpSpPr>
                <a:xfrm>
                  <a:off x="2640752" y="984381"/>
                  <a:ext cx="1758848" cy="396203"/>
                  <a:chOff x="581747" y="3714085"/>
                  <a:chExt cx="1758848" cy="396203"/>
                </a:xfrm>
                <a:effectLst/>
              </p:grpSpPr>
              <p:sp>
                <p:nvSpPr>
                  <p:cNvPr id="54" name="Rectangle 53">
                    <a:extLst>
                      <a:ext uri="{FF2B5EF4-FFF2-40B4-BE49-F238E27FC236}">
                        <a16:creationId xmlns:a16="http://schemas.microsoft.com/office/drawing/2014/main" id="{59504394-D7BB-0252-6D35-FAC23ADEBD18}"/>
                      </a:ext>
                    </a:extLst>
                  </p:cNvPr>
                  <p:cNvSpPr/>
                  <p:nvPr/>
                </p:nvSpPr>
                <p:spPr>
                  <a:xfrm>
                    <a:off x="581747" y="3714085"/>
                    <a:ext cx="1758848" cy="396203"/>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AD77DE8-0823-0979-2C80-1FFBC186D1BD}"/>
                      </a:ext>
                    </a:extLst>
                  </p:cNvPr>
                  <p:cNvSpPr txBox="1"/>
                  <p:nvPr/>
                </p:nvSpPr>
                <p:spPr>
                  <a:xfrm>
                    <a:off x="758094" y="3750604"/>
                    <a:ext cx="1406154" cy="323165"/>
                  </a:xfrm>
                  <a:prstGeom prst="rect">
                    <a:avLst/>
                  </a:prstGeom>
                  <a:noFill/>
                </p:spPr>
                <p:txBody>
                  <a:bodyPr wrap="none" rtlCol="0">
                    <a:spAutoFit/>
                  </a:bodyPr>
                  <a:lstStyle/>
                  <a:p>
                    <a:pPr algn="ctr"/>
                    <a:r>
                      <a:rPr lang="en-US" sz="1500" b="1" dirty="0">
                        <a:solidFill>
                          <a:schemeClr val="bg1"/>
                        </a:solidFill>
                        <a:latin typeface="Arial" panose="020B0604020202020204" pitchFamily="34" charset="0"/>
                        <a:cs typeface="Arial" panose="020B0604020202020204" pitchFamily="34" charset="0"/>
                      </a:rPr>
                      <a:t>January 2020</a:t>
                    </a:r>
                  </a:p>
                </p:txBody>
              </p:sp>
            </p:grpSp>
          </p:grpSp>
          <p:grpSp>
            <p:nvGrpSpPr>
              <p:cNvPr id="127" name="Group 126">
                <a:extLst>
                  <a:ext uri="{FF2B5EF4-FFF2-40B4-BE49-F238E27FC236}">
                    <a16:creationId xmlns:a16="http://schemas.microsoft.com/office/drawing/2014/main" id="{3D498621-251C-62F2-9FBF-948B0077F848}"/>
                  </a:ext>
                </a:extLst>
              </p:cNvPr>
              <p:cNvGrpSpPr/>
              <p:nvPr/>
            </p:nvGrpSpPr>
            <p:grpSpPr>
              <a:xfrm>
                <a:off x="3228938" y="3777465"/>
                <a:ext cx="1758848" cy="1093670"/>
                <a:chOff x="4020044" y="2884044"/>
                <a:chExt cx="1758848" cy="1093670"/>
              </a:xfrm>
            </p:grpSpPr>
            <p:sp>
              <p:nvSpPr>
                <p:cNvPr id="86" name="Rectangle 85">
                  <a:extLst>
                    <a:ext uri="{FF2B5EF4-FFF2-40B4-BE49-F238E27FC236}">
                      <a16:creationId xmlns:a16="http://schemas.microsoft.com/office/drawing/2014/main" id="{9E195E27-C8AB-D39B-49F6-A92731A0740E}"/>
                    </a:ext>
                  </a:extLst>
                </p:cNvPr>
                <p:cNvSpPr/>
                <p:nvPr/>
              </p:nvSpPr>
              <p:spPr>
                <a:xfrm>
                  <a:off x="4020044" y="3182061"/>
                  <a:ext cx="1758848" cy="795653"/>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31FD4EB8-7D89-4088-016F-6A705B2143B8}"/>
                    </a:ext>
                  </a:extLst>
                </p:cNvPr>
                <p:cNvSpPr txBox="1"/>
                <p:nvPr/>
              </p:nvSpPr>
              <p:spPr>
                <a:xfrm>
                  <a:off x="4068150" y="3369034"/>
                  <a:ext cx="1662635" cy="523220"/>
                </a:xfrm>
                <a:prstGeom prst="rect">
                  <a:avLst/>
                </a:prstGeom>
                <a:noFill/>
                <a:effectLst/>
              </p:spPr>
              <p:txBody>
                <a:bodyPr wrap="square" rtlCol="0">
                  <a:spAutoFit/>
                </a:bodyPr>
                <a:lstStyle/>
                <a:p>
                  <a:pPr algn="ctr"/>
                  <a:r>
                    <a:rPr lang="en-US" sz="1400" dirty="0">
                      <a:latin typeface="Arial" panose="020B0604020202020204" pitchFamily="34" charset="0"/>
                      <a:cs typeface="Arial" panose="020B0604020202020204" pitchFamily="34" charset="0"/>
                    </a:rPr>
                    <a:t>“Memory Tech” Project Kickoff</a:t>
                  </a:r>
                </a:p>
              </p:txBody>
            </p:sp>
            <p:grpSp>
              <p:nvGrpSpPr>
                <p:cNvPr id="81" name="Group 80">
                  <a:extLst>
                    <a:ext uri="{FF2B5EF4-FFF2-40B4-BE49-F238E27FC236}">
                      <a16:creationId xmlns:a16="http://schemas.microsoft.com/office/drawing/2014/main" id="{71CA21B6-3C06-E79F-5CF5-FC466C7157CC}"/>
                    </a:ext>
                  </a:extLst>
                </p:cNvPr>
                <p:cNvGrpSpPr/>
                <p:nvPr/>
              </p:nvGrpSpPr>
              <p:grpSpPr>
                <a:xfrm>
                  <a:off x="4020044" y="2884044"/>
                  <a:ext cx="1758848" cy="396203"/>
                  <a:chOff x="2443035" y="2413571"/>
                  <a:chExt cx="1758848" cy="396203"/>
                </a:xfrm>
                <a:effectLst/>
              </p:grpSpPr>
              <p:sp>
                <p:nvSpPr>
                  <p:cNvPr id="64" name="Rectangle 63">
                    <a:extLst>
                      <a:ext uri="{FF2B5EF4-FFF2-40B4-BE49-F238E27FC236}">
                        <a16:creationId xmlns:a16="http://schemas.microsoft.com/office/drawing/2014/main" id="{8DC2E5AC-EA83-ED7A-BD4F-CB1FD638D59F}"/>
                      </a:ext>
                    </a:extLst>
                  </p:cNvPr>
                  <p:cNvSpPr/>
                  <p:nvPr/>
                </p:nvSpPr>
                <p:spPr>
                  <a:xfrm>
                    <a:off x="2443035" y="2413571"/>
                    <a:ext cx="1758848" cy="396203"/>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119CF54-5B6A-EE9B-5200-16B0EFBDC149}"/>
                      </a:ext>
                    </a:extLst>
                  </p:cNvPr>
                  <p:cNvSpPr txBox="1"/>
                  <p:nvPr/>
                </p:nvSpPr>
                <p:spPr>
                  <a:xfrm>
                    <a:off x="2491141" y="2450090"/>
                    <a:ext cx="1662636" cy="323165"/>
                  </a:xfrm>
                  <a:prstGeom prst="rect">
                    <a:avLst/>
                  </a:prstGeom>
                  <a:noFill/>
                </p:spPr>
                <p:txBody>
                  <a:bodyPr wrap="none" rtlCol="0">
                    <a:spAutoFit/>
                  </a:bodyPr>
                  <a:lstStyle/>
                  <a:p>
                    <a:pPr algn="ctr"/>
                    <a:r>
                      <a:rPr lang="en-US" sz="1500" b="1" dirty="0">
                        <a:solidFill>
                          <a:schemeClr val="bg1"/>
                        </a:solidFill>
                        <a:latin typeface="Arial" panose="020B0604020202020204" pitchFamily="34" charset="0"/>
                        <a:cs typeface="Arial" panose="020B0604020202020204" pitchFamily="34" charset="0"/>
                      </a:rPr>
                      <a:t>September 2021</a:t>
                    </a:r>
                  </a:p>
                </p:txBody>
              </p:sp>
            </p:grpSp>
          </p:grpSp>
          <p:cxnSp>
            <p:nvCxnSpPr>
              <p:cNvPr id="132" name="Straight Arrow Connector 131">
                <a:extLst>
                  <a:ext uri="{FF2B5EF4-FFF2-40B4-BE49-F238E27FC236}">
                    <a16:creationId xmlns:a16="http://schemas.microsoft.com/office/drawing/2014/main" id="{824C64F3-7F85-A564-9BFE-202427F3C973}"/>
                  </a:ext>
                </a:extLst>
              </p:cNvPr>
              <p:cNvCxnSpPr>
                <a:cxnSpLocks/>
              </p:cNvCxnSpPr>
              <p:nvPr/>
            </p:nvCxnSpPr>
            <p:spPr>
              <a:xfrm>
                <a:off x="4107565" y="3469773"/>
                <a:ext cx="0" cy="307692"/>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grpSp>
            <p:nvGrpSpPr>
              <p:cNvPr id="115" name="Group 114">
                <a:extLst>
                  <a:ext uri="{FF2B5EF4-FFF2-40B4-BE49-F238E27FC236}">
                    <a16:creationId xmlns:a16="http://schemas.microsoft.com/office/drawing/2014/main" id="{69CC37A5-8553-23D2-2FE7-573CE093BD52}"/>
                  </a:ext>
                </a:extLst>
              </p:cNvPr>
              <p:cNvGrpSpPr/>
              <p:nvPr/>
            </p:nvGrpSpPr>
            <p:grpSpPr>
              <a:xfrm>
                <a:off x="3193030" y="2121247"/>
                <a:ext cx="1830664" cy="1380454"/>
                <a:chOff x="2480122" y="983102"/>
                <a:chExt cx="1830664" cy="1380454"/>
              </a:xfrm>
            </p:grpSpPr>
            <p:grpSp>
              <p:nvGrpSpPr>
                <p:cNvPr id="92" name="Group 91">
                  <a:extLst>
                    <a:ext uri="{FF2B5EF4-FFF2-40B4-BE49-F238E27FC236}">
                      <a16:creationId xmlns:a16="http://schemas.microsoft.com/office/drawing/2014/main" id="{8D033A6E-F8D4-D714-4942-BAEE10512FAC}"/>
                    </a:ext>
                  </a:extLst>
                </p:cNvPr>
                <p:cNvGrpSpPr/>
                <p:nvPr/>
              </p:nvGrpSpPr>
              <p:grpSpPr>
                <a:xfrm>
                  <a:off x="2480122" y="1376371"/>
                  <a:ext cx="1830664" cy="987185"/>
                  <a:chOff x="2482221" y="1376371"/>
                  <a:chExt cx="1830664" cy="987185"/>
                </a:xfrm>
              </p:grpSpPr>
              <p:sp>
                <p:nvSpPr>
                  <p:cNvPr id="87" name="Rectangle 86">
                    <a:extLst>
                      <a:ext uri="{FF2B5EF4-FFF2-40B4-BE49-F238E27FC236}">
                        <a16:creationId xmlns:a16="http://schemas.microsoft.com/office/drawing/2014/main" id="{60F1CF6E-8C9C-69E9-2AD7-369A0921FE48}"/>
                      </a:ext>
                    </a:extLst>
                  </p:cNvPr>
                  <p:cNvSpPr/>
                  <p:nvPr/>
                </p:nvSpPr>
                <p:spPr>
                  <a:xfrm>
                    <a:off x="2518129" y="1376371"/>
                    <a:ext cx="1758848" cy="98718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C4C10A8-697F-3C38-E63B-3EBA472F05C9}"/>
                      </a:ext>
                    </a:extLst>
                  </p:cNvPr>
                  <p:cNvSpPr txBox="1"/>
                  <p:nvPr/>
                </p:nvSpPr>
                <p:spPr>
                  <a:xfrm>
                    <a:off x="2482221" y="1408298"/>
                    <a:ext cx="1830664" cy="923330"/>
                  </a:xfrm>
                  <a:prstGeom prst="rect">
                    <a:avLst/>
                  </a:prstGeom>
                  <a:noFill/>
                  <a:effectLst/>
                </p:spPr>
                <p:txBody>
                  <a:bodyPr wrap="square" rtlCol="0">
                    <a:spAutoFit/>
                  </a:bodyPr>
                  <a:lstStyle/>
                  <a:p>
                    <a:pPr algn="ctr"/>
                    <a:r>
                      <a:rPr lang="en-US" sz="1400" dirty="0">
                        <a:latin typeface="Arial" panose="020B0604020202020204" pitchFamily="34" charset="0"/>
                        <a:cs typeface="Arial" panose="020B0604020202020204" pitchFamily="34" charset="0"/>
                      </a:rPr>
                      <a:t>Dementia Caregivers Proposal Development: </a:t>
                    </a:r>
                  </a:p>
                  <a:p>
                    <a:pPr algn="ctr"/>
                    <a:r>
                      <a:rPr lang="en-US" sz="1200" dirty="0">
                        <a:latin typeface="Arial" panose="020B0604020202020204" pitchFamily="34" charset="0"/>
                        <a:cs typeface="Arial" panose="020B0604020202020204" pitchFamily="34" charset="0"/>
                      </a:rPr>
                      <a:t>Dr. Hillary Lum</a:t>
                    </a:r>
                    <a:endParaRPr lang="en-US" sz="1400" dirty="0">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24388BB2-C033-A28E-7EC0-99B7693D4303}"/>
                    </a:ext>
                  </a:extLst>
                </p:cNvPr>
                <p:cNvGrpSpPr/>
                <p:nvPr/>
              </p:nvGrpSpPr>
              <p:grpSpPr>
                <a:xfrm>
                  <a:off x="2516030" y="983102"/>
                  <a:ext cx="1758848" cy="396203"/>
                  <a:chOff x="2478023" y="983102"/>
                  <a:chExt cx="1758848" cy="396203"/>
                </a:xfrm>
                <a:effectLst/>
              </p:grpSpPr>
              <p:sp>
                <p:nvSpPr>
                  <p:cNvPr id="59" name="Rectangle 58">
                    <a:extLst>
                      <a:ext uri="{FF2B5EF4-FFF2-40B4-BE49-F238E27FC236}">
                        <a16:creationId xmlns:a16="http://schemas.microsoft.com/office/drawing/2014/main" id="{D02277F3-608E-D444-F225-0CEA246849E0}"/>
                      </a:ext>
                    </a:extLst>
                  </p:cNvPr>
                  <p:cNvSpPr/>
                  <p:nvPr/>
                </p:nvSpPr>
                <p:spPr>
                  <a:xfrm>
                    <a:off x="2478023" y="983102"/>
                    <a:ext cx="1758848" cy="396203"/>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CA1E7A5-473D-AA5C-C97B-1A42352445EA}"/>
                      </a:ext>
                    </a:extLst>
                  </p:cNvPr>
                  <p:cNvSpPr txBox="1"/>
                  <p:nvPr/>
                </p:nvSpPr>
                <p:spPr>
                  <a:xfrm>
                    <a:off x="2788220" y="1019621"/>
                    <a:ext cx="1138453" cy="323165"/>
                  </a:xfrm>
                  <a:prstGeom prst="rect">
                    <a:avLst/>
                  </a:prstGeom>
                  <a:noFill/>
                </p:spPr>
                <p:txBody>
                  <a:bodyPr wrap="none" rtlCol="0">
                    <a:spAutoFit/>
                  </a:bodyPr>
                  <a:lstStyle/>
                  <a:p>
                    <a:pPr algn="ctr"/>
                    <a:r>
                      <a:rPr lang="en-US" sz="1500" b="1" dirty="0">
                        <a:solidFill>
                          <a:schemeClr val="bg1"/>
                        </a:solidFill>
                        <a:latin typeface="Arial" panose="020B0604020202020204" pitchFamily="34" charset="0"/>
                        <a:cs typeface="Arial" panose="020B0604020202020204" pitchFamily="34" charset="0"/>
                      </a:rPr>
                      <a:t>Early 2021</a:t>
                    </a:r>
                  </a:p>
                </p:txBody>
              </p:sp>
            </p:grpSp>
          </p:grpSp>
          <p:cxnSp>
            <p:nvCxnSpPr>
              <p:cNvPr id="151" name="Straight Arrow Connector 150">
                <a:extLst>
                  <a:ext uri="{FF2B5EF4-FFF2-40B4-BE49-F238E27FC236}">
                    <a16:creationId xmlns:a16="http://schemas.microsoft.com/office/drawing/2014/main" id="{B21A76C5-6DB2-2FB8-26EC-92C2F1803B03}"/>
                  </a:ext>
                </a:extLst>
              </p:cNvPr>
              <p:cNvCxnSpPr>
                <a:cxnSpLocks/>
              </p:cNvCxnSpPr>
              <p:nvPr/>
            </p:nvCxnSpPr>
            <p:spPr>
              <a:xfrm>
                <a:off x="4107565" y="1757557"/>
                <a:ext cx="0" cy="363690"/>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grpSp>
        <p:cxnSp>
          <p:nvCxnSpPr>
            <p:cNvPr id="154" name="Connector: Curved 153">
              <a:extLst>
                <a:ext uri="{FF2B5EF4-FFF2-40B4-BE49-F238E27FC236}">
                  <a16:creationId xmlns:a16="http://schemas.microsoft.com/office/drawing/2014/main" id="{F80ED9FE-50F4-C920-5AF8-E1392193E59D}"/>
                </a:ext>
              </a:extLst>
            </p:cNvPr>
            <p:cNvCxnSpPr>
              <a:cxnSpLocks/>
              <a:stCxn id="49" idx="3"/>
              <a:endCxn id="54" idx="1"/>
            </p:cNvCxnSpPr>
            <p:nvPr/>
          </p:nvCxnSpPr>
          <p:spPr>
            <a:xfrm flipV="1">
              <a:off x="2300805" y="852049"/>
              <a:ext cx="926538" cy="2227760"/>
            </a:xfrm>
            <a:prstGeom prst="curvedConnector3">
              <a:avLst>
                <a:gd name="adj1" fmla="val 50000"/>
              </a:avLst>
            </a:prstGeom>
            <a:ln w="38100">
              <a:tailEnd type="triangle"/>
            </a:ln>
            <a:effectLst/>
          </p:spPr>
          <p:style>
            <a:lnRef idx="2">
              <a:schemeClr val="accent1"/>
            </a:lnRef>
            <a:fillRef idx="0">
              <a:schemeClr val="accent1"/>
            </a:fillRef>
            <a:effectRef idx="1">
              <a:schemeClr val="accent1"/>
            </a:effectRef>
            <a:fontRef idx="minor">
              <a:schemeClr val="tx1"/>
            </a:fontRef>
          </p:style>
        </p:cxnSp>
      </p:grpSp>
      <p:pic>
        <p:nvPicPr>
          <p:cNvPr id="4" name="Picture 3" descr="A group of old people sitting at a table&#10;&#10;Description automatically generated">
            <a:extLst>
              <a:ext uri="{FF2B5EF4-FFF2-40B4-BE49-F238E27FC236}">
                <a16:creationId xmlns:a16="http://schemas.microsoft.com/office/drawing/2014/main" id="{0FA79FAC-D171-18FC-13E0-9723536E13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65" y="96420"/>
            <a:ext cx="1897650" cy="1256885"/>
          </a:xfrm>
          <a:prstGeom prst="rect">
            <a:avLst/>
          </a:prstGeom>
        </p:spPr>
      </p:pic>
    </p:spTree>
    <p:extLst>
      <p:ext uri="{BB962C8B-B14F-4D97-AF65-F5344CB8AC3E}">
        <p14:creationId xmlns:p14="http://schemas.microsoft.com/office/powerpoint/2010/main" val="26244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2B95-A8F8-4FA2-8F35-C56228D463A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Memory Tech – Dr. Lum</a:t>
            </a:r>
          </a:p>
        </p:txBody>
      </p:sp>
      <p:pic>
        <p:nvPicPr>
          <p:cNvPr id="8" name="Content Placeholder 7" descr="A collage of people in hexagons&#10;&#10;Description automatically generated">
            <a:extLst>
              <a:ext uri="{FF2B5EF4-FFF2-40B4-BE49-F238E27FC236}">
                <a16:creationId xmlns:a16="http://schemas.microsoft.com/office/drawing/2014/main" id="{F31F8113-4670-A808-D008-F67A06F8DD50}"/>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642798" y="981661"/>
            <a:ext cx="6418905" cy="3955860"/>
          </a:xfrm>
        </p:spPr>
      </p:pic>
    </p:spTree>
    <p:extLst>
      <p:ext uri="{BB962C8B-B14F-4D97-AF65-F5344CB8AC3E}">
        <p14:creationId xmlns:p14="http://schemas.microsoft.com/office/powerpoint/2010/main" val="243863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645B6-2030-9797-6640-4AA196F23F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824665" cy="5143500"/>
          </a:xfrm>
          <a:prstGeom prst="rect">
            <a:avLst/>
          </a:prstGeom>
        </p:spPr>
      </p:pic>
      <p:sp>
        <p:nvSpPr>
          <p:cNvPr id="2" name="Title 1">
            <a:extLst>
              <a:ext uri="{FF2B5EF4-FFF2-40B4-BE49-F238E27FC236}">
                <a16:creationId xmlns:a16="http://schemas.microsoft.com/office/drawing/2014/main" id="{ED9A2B95-A8F8-4FA2-8F35-C56228D463A0}"/>
              </a:ext>
            </a:extLst>
          </p:cNvPr>
          <p:cNvSpPr>
            <a:spLocks noGrp="1"/>
          </p:cNvSpPr>
          <p:nvPr>
            <p:ph type="title"/>
          </p:nvPr>
        </p:nvSpPr>
        <p:spPr>
          <a:xfrm>
            <a:off x="3445933" y="133223"/>
            <a:ext cx="8229600" cy="857250"/>
          </a:xfrm>
        </p:spPr>
        <p:txBody>
          <a:bodyPr/>
          <a:lstStyle/>
          <a:p>
            <a:pPr marL="0" marR="0">
              <a:spcBef>
                <a:spcPts val="0"/>
              </a:spcBef>
              <a:spcAft>
                <a:spcPts val="0"/>
              </a:spcAft>
            </a:pPr>
            <a:r>
              <a:rPr lang="en-US" sz="2800" b="1" dirty="0">
                <a:latin typeface="Aptos" panose="020B0004020202020204" pitchFamily="34" charset="0"/>
                <a:ea typeface="Aptos" panose="020B0004020202020204" pitchFamily="34" charset="0"/>
                <a:cs typeface="Times New Roman" panose="02020603050405020304" pitchFamily="18" charset="0"/>
              </a:rPr>
              <a:t>N</a:t>
            </a:r>
            <a:r>
              <a:rPr lang="en-US" sz="2800" b="1" dirty="0">
                <a:effectLst/>
                <a:latin typeface="Aptos" panose="020B0004020202020204" pitchFamily="34" charset="0"/>
                <a:ea typeface="Aptos" panose="020B0004020202020204" pitchFamily="34" charset="0"/>
                <a:cs typeface="Times New Roman" panose="02020603050405020304" pitchFamily="18" charset="0"/>
              </a:rPr>
              <a:t>ext steps and Conclusion:</a:t>
            </a:r>
            <a:endParaRPr lang="en-US" sz="2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7DF66A6B-D039-E11D-2CA7-4B59EEFD7401}"/>
              </a:ext>
            </a:extLst>
          </p:cNvPr>
          <p:cNvSpPr>
            <a:spLocks noGrp="1"/>
          </p:cNvSpPr>
          <p:nvPr>
            <p:ph sz="half" idx="1"/>
          </p:nvPr>
        </p:nvSpPr>
        <p:spPr>
          <a:xfrm>
            <a:off x="4824665" y="1123696"/>
            <a:ext cx="3647535" cy="3198744"/>
          </a:xfrm>
        </p:spPr>
        <p:txBody>
          <a:bodyPr>
            <a:normAutofit fontScale="85000" lnSpcReduction="10000"/>
          </a:bodyPr>
          <a:lstStyle/>
          <a:p>
            <a:r>
              <a:rPr lang="en-US" dirty="0">
                <a:solidFill>
                  <a:schemeClr val="tx1"/>
                </a:solidFill>
              </a:rPr>
              <a:t>Work toward tangible outcome(s) – project work or otherwise</a:t>
            </a:r>
          </a:p>
          <a:p>
            <a:r>
              <a:rPr lang="en-US" dirty="0">
                <a:solidFill>
                  <a:schemeClr val="tx1"/>
                </a:solidFill>
              </a:rPr>
              <a:t>Group-based work</a:t>
            </a:r>
          </a:p>
          <a:p>
            <a:r>
              <a:rPr lang="en-US" dirty="0">
                <a:solidFill>
                  <a:schemeClr val="tx1"/>
                </a:solidFill>
              </a:rPr>
              <a:t>Topics:</a:t>
            </a:r>
          </a:p>
          <a:p>
            <a:pPr lvl="1"/>
            <a:r>
              <a:rPr lang="en-US" dirty="0">
                <a:solidFill>
                  <a:schemeClr val="tx1"/>
                </a:solidFill>
              </a:rPr>
              <a:t>Caregiver support &amp; health</a:t>
            </a:r>
          </a:p>
          <a:p>
            <a:pPr lvl="1"/>
            <a:r>
              <a:rPr lang="en-US" dirty="0">
                <a:solidFill>
                  <a:schemeClr val="tx1"/>
                </a:solidFill>
              </a:rPr>
              <a:t>Health Equity</a:t>
            </a:r>
          </a:p>
          <a:p>
            <a:pPr lvl="1"/>
            <a:r>
              <a:rPr lang="en-US" dirty="0">
                <a:solidFill>
                  <a:schemeClr val="tx1"/>
                </a:solidFill>
              </a:rPr>
              <a:t>Cognitive impairment</a:t>
            </a:r>
          </a:p>
          <a:p>
            <a:r>
              <a:rPr lang="en-US" dirty="0">
                <a:solidFill>
                  <a:schemeClr val="tx1"/>
                </a:solidFill>
              </a:rPr>
              <a:t>Continue working with Dr. Lum on memory care work </a:t>
            </a:r>
          </a:p>
          <a:p>
            <a:endParaRPr lang="en-US" dirty="0">
              <a:solidFill>
                <a:schemeClr val="tx1"/>
              </a:solidFill>
            </a:endParaRPr>
          </a:p>
        </p:txBody>
      </p:sp>
    </p:spTree>
    <p:extLst>
      <p:ext uri="{BB962C8B-B14F-4D97-AF65-F5344CB8AC3E}">
        <p14:creationId xmlns:p14="http://schemas.microsoft.com/office/powerpoint/2010/main" val="2200551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8190</TotalTime>
  <Words>2118</Words>
  <Application>Microsoft Macintosh PowerPoint</Application>
  <PresentationFormat>On-screen Show (16:9)</PresentationFormat>
  <Paragraphs>167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Calibri</vt:lpstr>
      <vt:lpstr>Courier New</vt:lpstr>
      <vt:lpstr>Office Theme</vt:lpstr>
      <vt:lpstr>Patient Partners Research Council:  How a Check-In Question Led to Over Five Years of Inquiry </vt:lpstr>
      <vt:lpstr>Conflicts of Interest</vt:lpstr>
      <vt:lpstr>Learning Objectives</vt:lpstr>
      <vt:lpstr>CaReNet PPRC (Patient Partners Research Council)</vt:lpstr>
      <vt:lpstr>Why work with patient groups?</vt:lpstr>
      <vt:lpstr>Why does the PPRC keep coming back?</vt:lpstr>
      <vt:lpstr>Timeline</vt:lpstr>
      <vt:lpstr>Memory Tech – Dr. Lum</vt:lpstr>
      <vt:lpstr>Next steps and Conclusion:</vt:lpstr>
      <vt:lpstr>Acknowledgements</vt:lpstr>
      <vt:lpstr>PowerPoint Presentation</vt:lpstr>
    </vt:vector>
  </TitlesOfParts>
  <Company>Zoop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Noonan</dc:creator>
  <cp:lastModifiedBy>Fisher, Mary</cp:lastModifiedBy>
  <cp:revision>119</cp:revision>
  <dcterms:created xsi:type="dcterms:W3CDTF">2018-09-06T22:29:41Z</dcterms:created>
  <dcterms:modified xsi:type="dcterms:W3CDTF">2024-07-22T18:47:45Z</dcterms:modified>
</cp:coreProperties>
</file>