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12" r:id="rId6"/>
  </p:sldMasterIdLst>
  <p:notesMasterIdLst>
    <p:notesMasterId r:id="rId23"/>
  </p:notesMasterIdLst>
  <p:sldIdLst>
    <p:sldId id="256" r:id="rId7"/>
    <p:sldId id="431" r:id="rId8"/>
    <p:sldId id="258" r:id="rId9"/>
    <p:sldId id="261" r:id="rId10"/>
    <p:sldId id="265" r:id="rId11"/>
    <p:sldId id="267" r:id="rId12"/>
    <p:sldId id="277" r:id="rId13"/>
    <p:sldId id="421" r:id="rId14"/>
    <p:sldId id="423" r:id="rId15"/>
    <p:sldId id="399" r:id="rId16"/>
    <p:sldId id="425" r:id="rId17"/>
    <p:sldId id="426" r:id="rId18"/>
    <p:sldId id="427" r:id="rId19"/>
    <p:sldId id="429" r:id="rId20"/>
    <p:sldId id="428" r:id="rId21"/>
    <p:sldId id="422"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0"/>
  </p:normalViewPr>
  <p:slideViewPr>
    <p:cSldViewPr>
      <p:cViewPr varScale="1">
        <p:scale>
          <a:sx n="94" d="100"/>
          <a:sy n="94" d="100"/>
        </p:scale>
        <p:origin x="22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058045337992693E-2"/>
          <c:y val="3.2886610441467422E-2"/>
          <c:w val="0.92799743016633063"/>
          <c:h val="0.9490372056573495"/>
        </c:manualLayout>
      </c:layout>
      <c:scatterChart>
        <c:scatterStyle val="lineMarker"/>
        <c:varyColors val="0"/>
        <c:ser>
          <c:idx val="0"/>
          <c:order val="0"/>
          <c:tx>
            <c:strRef>
              <c:f>Sheet1!$C$2</c:f>
              <c:strCache>
                <c:ptCount val="1"/>
                <c:pt idx="0">
                  <c:v>Referent</c:v>
                </c:pt>
              </c:strCache>
            </c:strRef>
          </c:tx>
          <c:spPr>
            <a:ln w="28575">
              <a:noFill/>
            </a:ln>
          </c:spPr>
          <c:xVal>
            <c:numRef>
              <c:f>Sheet1!$B$3:$B$12</c:f>
              <c:numCache>
                <c:formatCode>General</c:formatCode>
                <c:ptCount val="10"/>
                <c:pt idx="0">
                  <c:v>1.5</c:v>
                </c:pt>
                <c:pt idx="1">
                  <c:v>4</c:v>
                </c:pt>
                <c:pt idx="2">
                  <c:v>7</c:v>
                </c:pt>
                <c:pt idx="3">
                  <c:v>9.5</c:v>
                </c:pt>
                <c:pt idx="4">
                  <c:v>11.5</c:v>
                </c:pt>
                <c:pt idx="5">
                  <c:v>13.5</c:v>
                </c:pt>
                <c:pt idx="6">
                  <c:v>15.5</c:v>
                </c:pt>
                <c:pt idx="7">
                  <c:v>17.5</c:v>
                </c:pt>
                <c:pt idx="8">
                  <c:v>19.5</c:v>
                </c:pt>
                <c:pt idx="9">
                  <c:v>24</c:v>
                </c:pt>
              </c:numCache>
            </c:numRef>
          </c:xVal>
          <c:yVal>
            <c:numRef>
              <c:f>Sheet1!$C$3:$C$12</c:f>
              <c:numCache>
                <c:formatCode>General</c:formatCode>
                <c:ptCount val="10"/>
                <c:pt idx="0">
                  <c:v>-0.13700000000000001</c:v>
                </c:pt>
                <c:pt idx="1">
                  <c:v>1.4669999999999983</c:v>
                </c:pt>
                <c:pt idx="2">
                  <c:v>2.8569999999999971</c:v>
                </c:pt>
                <c:pt idx="3">
                  <c:v>3.7970000000000002</c:v>
                </c:pt>
                <c:pt idx="4">
                  <c:v>4.3849999999999945</c:v>
                </c:pt>
                <c:pt idx="5">
                  <c:v>4.8639999999999946</c:v>
                </c:pt>
                <c:pt idx="6">
                  <c:v>5.2690000000000001</c:v>
                </c:pt>
                <c:pt idx="7">
                  <c:v>5.5750000000000002</c:v>
                </c:pt>
                <c:pt idx="8">
                  <c:v>5.8139999999999965</c:v>
                </c:pt>
                <c:pt idx="9">
                  <c:v>6.2549999999999955</c:v>
                </c:pt>
              </c:numCache>
            </c:numRef>
          </c:yVal>
          <c:smooth val="0"/>
          <c:extLst>
            <c:ext xmlns:c16="http://schemas.microsoft.com/office/drawing/2014/chart" uri="{C3380CC4-5D6E-409C-BE32-E72D297353CC}">
              <c16:uniqueId val="{00000000-6072-418F-9049-03CFD5A873D1}"/>
            </c:ext>
          </c:extLst>
        </c:ser>
        <c:dLbls>
          <c:showLegendKey val="0"/>
          <c:showVal val="0"/>
          <c:showCatName val="0"/>
          <c:showSerName val="0"/>
          <c:showPercent val="0"/>
          <c:showBubbleSize val="0"/>
        </c:dLbls>
        <c:axId val="135613824"/>
        <c:axId val="135922816"/>
      </c:scatterChart>
      <c:valAx>
        <c:axId val="135613824"/>
        <c:scaling>
          <c:orientation val="minMax"/>
        </c:scaling>
        <c:delete val="0"/>
        <c:axPos val="b"/>
        <c:numFmt formatCode="General" sourceLinked="1"/>
        <c:majorTickMark val="out"/>
        <c:minorTickMark val="none"/>
        <c:tickLblPos val="nextTo"/>
        <c:crossAx val="135922816"/>
        <c:crosses val="autoZero"/>
        <c:crossBetween val="midCat"/>
      </c:valAx>
      <c:valAx>
        <c:axId val="135922816"/>
        <c:scaling>
          <c:orientation val="minMax"/>
        </c:scaling>
        <c:delete val="0"/>
        <c:axPos val="l"/>
        <c:majorGridlines/>
        <c:numFmt formatCode="General" sourceLinked="1"/>
        <c:majorTickMark val="out"/>
        <c:minorTickMark val="none"/>
        <c:tickLblPos val="nextTo"/>
        <c:crossAx val="135613824"/>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7C7C02-0800-5E24-61E3-C94F8ECC16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531C0B0-20BB-31D1-C8DF-E4C7FC61CD6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A46FC18-6510-420F-88B3-BB512EE38BA9}" type="datetimeFigureOut">
              <a:rPr lang="en-US"/>
              <a:pPr>
                <a:defRPr/>
              </a:pPr>
              <a:t>6/15/2024</a:t>
            </a:fld>
            <a:endParaRPr lang="en-US"/>
          </a:p>
        </p:txBody>
      </p:sp>
      <p:sp>
        <p:nvSpPr>
          <p:cNvPr id="4" name="Slide Image Placeholder 3">
            <a:extLst>
              <a:ext uri="{FF2B5EF4-FFF2-40B4-BE49-F238E27FC236}">
                <a16:creationId xmlns:a16="http://schemas.microsoft.com/office/drawing/2014/main" id="{2A3B1FFC-1222-EB5A-6EDA-E81BB7DDECE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50C9F4B-5092-DD6E-63DC-969BDBEB6E2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C1B2A8-EB30-11B2-A0A1-4015E5E3A1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830BD1A-FBFE-F078-2E03-ECEBF518A97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2EF1EFC-03FC-4E90-87DF-53BE17EAE1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Google Shape;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Being a structured process and in order to collect data in a structured way across provinces, we developed manuals, guidelines, and standardized forms to help with tracking and support coordinators </a:t>
            </a:r>
            <a:endParaRPr lang="en-CA" dirty="0"/>
          </a:p>
          <a:p>
            <a:endParaRPr lang="en-CA" dirty="0"/>
          </a:p>
        </p:txBody>
      </p:sp>
    </p:spTree>
    <p:extLst>
      <p:ext uri="{BB962C8B-B14F-4D97-AF65-F5344CB8AC3E}">
        <p14:creationId xmlns:p14="http://schemas.microsoft.com/office/powerpoint/2010/main" val="2683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sz="1100" dirty="0">
                <a:effectLst/>
                <a:latin typeface="Calibri" panose="020F0502020204030204" pitchFamily="34" charset="0"/>
                <a:ea typeface="Calibri" panose="020F0502020204030204" pitchFamily="34" charset="0"/>
                <a:cs typeface="Times New Roman" panose="02020603050405020304" pitchFamily="18" charset="0"/>
              </a:rPr>
              <a:t>SPIDER’s 3 key elements are:</a:t>
            </a:r>
          </a:p>
          <a:p>
            <a:pPr marL="501650" indent="-342900">
              <a:buAutoNum type="arabicParenR"/>
            </a:pPr>
            <a:r>
              <a:rPr lang="en-CA" sz="1100" dirty="0">
                <a:effectLst/>
                <a:latin typeface="Calibri" panose="020F0502020204030204" pitchFamily="34" charset="0"/>
                <a:ea typeface="Calibri" panose="020F0502020204030204" pitchFamily="34" charset="0"/>
                <a:cs typeface="Times New Roman" panose="02020603050405020304" pitchFamily="18" charset="0"/>
              </a:rPr>
              <a:t>audit and feedback from the practices’ regularly collected Electronic Medical Record (EMR) data</a:t>
            </a:r>
          </a:p>
          <a:p>
            <a:pPr marL="501650" indent="-342900">
              <a:buAutoNum type="arabicParenR"/>
            </a:pPr>
            <a:r>
              <a:rPr lang="en-CA" sz="1100" dirty="0">
                <a:effectLst/>
                <a:latin typeface="Calibri" panose="020F0502020204030204" pitchFamily="34" charset="0"/>
                <a:ea typeface="Calibri" panose="020F0502020204030204" pitchFamily="34" charset="0"/>
                <a:cs typeface="Times New Roman" panose="02020603050405020304" pitchFamily="18" charset="0"/>
              </a:rPr>
              <a:t>coaching to facilitate practice changes</a:t>
            </a:r>
          </a:p>
          <a:p>
            <a:pPr marL="501650" indent="-342900">
              <a:buAutoNum type="arabicParenR"/>
            </a:pPr>
            <a:r>
              <a:rPr lang="en-CA" sz="1100" dirty="0">
                <a:effectLst/>
                <a:latin typeface="Calibri" panose="020F0502020204030204" pitchFamily="34" charset="0"/>
                <a:ea typeface="Calibri" panose="020F0502020204030204" pitchFamily="34" charset="0"/>
                <a:cs typeface="Times New Roman" panose="02020603050405020304" pitchFamily="18" charset="0"/>
              </a:rPr>
              <a:t>interprofessional and multi-practices learning collaboratives to promote cross fertilization of ideas</a:t>
            </a:r>
            <a:endParaRPr lang="en-CA" sz="1100" dirty="0"/>
          </a:p>
        </p:txBody>
      </p:sp>
    </p:spTree>
    <p:extLst>
      <p:ext uri="{BB962C8B-B14F-4D97-AF65-F5344CB8AC3E}">
        <p14:creationId xmlns:p14="http://schemas.microsoft.com/office/powerpoint/2010/main" val="236948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Michelle</a:t>
            </a:r>
          </a:p>
          <a:p>
            <a:endParaRPr lang="en-US" b="1" dirty="0"/>
          </a:p>
          <a:p>
            <a:r>
              <a:rPr lang="en-US" b="0" dirty="0"/>
              <a:t>Colleagues leading Network right across Canada are participating</a:t>
            </a:r>
          </a:p>
        </p:txBody>
      </p:sp>
      <p:sp>
        <p:nvSpPr>
          <p:cNvPr id="4" name="Slide Number Placeholder 3"/>
          <p:cNvSpPr>
            <a:spLocks noGrp="1"/>
          </p:cNvSpPr>
          <p:nvPr>
            <p:ph type="sldNum" sz="quarter" idx="5"/>
          </p:nvPr>
        </p:nvSpPr>
        <p:spPr/>
        <p:txBody>
          <a:bodyPr/>
          <a:lstStyle/>
          <a:p>
            <a:fld id="{40D0FF55-CFC7-4D73-9929-2B68691340BD}" type="slidenum">
              <a:rPr lang="en-US" smtClean="0"/>
              <a:pPr/>
              <a:t>10</a:t>
            </a:fld>
            <a:endParaRPr lang="en-US"/>
          </a:p>
        </p:txBody>
      </p:sp>
    </p:spTree>
    <p:extLst>
      <p:ext uri="{BB962C8B-B14F-4D97-AF65-F5344CB8AC3E}">
        <p14:creationId xmlns:p14="http://schemas.microsoft.com/office/powerpoint/2010/main" val="184831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Michelle</a:t>
            </a:r>
          </a:p>
          <a:p>
            <a:endParaRPr lang="en-US" b="1" dirty="0"/>
          </a:p>
          <a:p>
            <a:r>
              <a:rPr lang="en-US" b="0" dirty="0"/>
              <a:t>Colleagues leading Network right across Canada are participating</a:t>
            </a:r>
          </a:p>
        </p:txBody>
      </p:sp>
      <p:sp>
        <p:nvSpPr>
          <p:cNvPr id="4" name="Slide Number Placeholder 3"/>
          <p:cNvSpPr>
            <a:spLocks noGrp="1"/>
          </p:cNvSpPr>
          <p:nvPr>
            <p:ph type="sldNum" sz="quarter" idx="5"/>
          </p:nvPr>
        </p:nvSpPr>
        <p:spPr/>
        <p:txBody>
          <a:bodyPr/>
          <a:lstStyle/>
          <a:p>
            <a:fld id="{40D0FF55-CFC7-4D73-9929-2B68691340BD}" type="slidenum">
              <a:rPr lang="en-US" smtClean="0"/>
              <a:pPr/>
              <a:t>11</a:t>
            </a:fld>
            <a:endParaRPr lang="en-US"/>
          </a:p>
        </p:txBody>
      </p:sp>
    </p:spTree>
    <p:extLst>
      <p:ext uri="{BB962C8B-B14F-4D97-AF65-F5344CB8AC3E}">
        <p14:creationId xmlns:p14="http://schemas.microsoft.com/office/powerpoint/2010/main" val="223924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A165101-DC89-2547-C645-A1D4141531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A34D13-7540-3927-3AC9-BAFB4158A7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AAF666-04A5-A24B-E59F-2E93F399D3D8}"/>
              </a:ext>
            </a:extLst>
          </p:cNvPr>
          <p:cNvSpPr>
            <a:spLocks noGrp="1" noChangeArrowheads="1"/>
          </p:cNvSpPr>
          <p:nvPr>
            <p:ph type="sldNum" sz="quarter" idx="12"/>
          </p:nvPr>
        </p:nvSpPr>
        <p:spPr>
          <a:ln/>
        </p:spPr>
        <p:txBody>
          <a:bodyPr/>
          <a:lstStyle>
            <a:lvl1pPr>
              <a:defRPr/>
            </a:lvl1pPr>
          </a:lstStyle>
          <a:p>
            <a:pPr>
              <a:defRPr/>
            </a:pPr>
            <a:fld id="{69F88149-A0DD-4FA7-8CE1-674BEFFEF675}" type="slidenum">
              <a:rPr lang="en-US" altLang="en-US"/>
              <a:pPr>
                <a:defRPr/>
              </a:pPr>
              <a:t>‹#›</a:t>
            </a:fld>
            <a:endParaRPr lang="en-US" altLang="en-US"/>
          </a:p>
        </p:txBody>
      </p:sp>
    </p:spTree>
    <p:extLst>
      <p:ext uri="{BB962C8B-B14F-4D97-AF65-F5344CB8AC3E}">
        <p14:creationId xmlns:p14="http://schemas.microsoft.com/office/powerpoint/2010/main" val="384400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C9B7B3-D959-3C8F-12AB-273E5D3921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E5FBCA-95B3-E750-4527-08C391DAEC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B58DA7-5004-B1C5-D8AB-F83E0822B762}"/>
              </a:ext>
            </a:extLst>
          </p:cNvPr>
          <p:cNvSpPr>
            <a:spLocks noGrp="1" noChangeArrowheads="1"/>
          </p:cNvSpPr>
          <p:nvPr>
            <p:ph type="sldNum" sz="quarter" idx="12"/>
          </p:nvPr>
        </p:nvSpPr>
        <p:spPr>
          <a:ln/>
        </p:spPr>
        <p:txBody>
          <a:bodyPr/>
          <a:lstStyle>
            <a:lvl1pPr>
              <a:defRPr/>
            </a:lvl1pPr>
          </a:lstStyle>
          <a:p>
            <a:pPr>
              <a:defRPr/>
            </a:pPr>
            <a:fld id="{FBF258FF-F140-49D7-824C-C29A5F0D107B}" type="slidenum">
              <a:rPr lang="en-US" altLang="en-US"/>
              <a:pPr>
                <a:defRPr/>
              </a:pPr>
              <a:t>‹#›</a:t>
            </a:fld>
            <a:endParaRPr lang="en-US" altLang="en-US"/>
          </a:p>
        </p:txBody>
      </p:sp>
    </p:spTree>
    <p:extLst>
      <p:ext uri="{BB962C8B-B14F-4D97-AF65-F5344CB8AC3E}">
        <p14:creationId xmlns:p14="http://schemas.microsoft.com/office/powerpoint/2010/main" val="246347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946CE9-B193-1EAA-1667-9CE2C6AE15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6826C6-BD8C-F2FB-3D28-D172D13347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088294-226E-302E-41FC-5CB1CEB90544}"/>
              </a:ext>
            </a:extLst>
          </p:cNvPr>
          <p:cNvSpPr>
            <a:spLocks noGrp="1" noChangeArrowheads="1"/>
          </p:cNvSpPr>
          <p:nvPr>
            <p:ph type="sldNum" sz="quarter" idx="12"/>
          </p:nvPr>
        </p:nvSpPr>
        <p:spPr>
          <a:ln/>
        </p:spPr>
        <p:txBody>
          <a:bodyPr/>
          <a:lstStyle>
            <a:lvl1pPr>
              <a:defRPr/>
            </a:lvl1pPr>
          </a:lstStyle>
          <a:p>
            <a:pPr>
              <a:defRPr/>
            </a:pPr>
            <a:fld id="{D2E4DB26-6C0D-48B7-B8BD-3FF2BA8F276B}" type="slidenum">
              <a:rPr lang="en-US" altLang="en-US"/>
              <a:pPr>
                <a:defRPr/>
              </a:pPr>
              <a:t>‹#›</a:t>
            </a:fld>
            <a:endParaRPr lang="en-US" altLang="en-US"/>
          </a:p>
        </p:txBody>
      </p:sp>
    </p:spTree>
    <p:extLst>
      <p:ext uri="{BB962C8B-B14F-4D97-AF65-F5344CB8AC3E}">
        <p14:creationId xmlns:p14="http://schemas.microsoft.com/office/powerpoint/2010/main" val="428253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6"/>
        <p:cNvGrpSpPr/>
        <p:nvPr/>
      </p:nvGrpSpPr>
      <p:grpSpPr>
        <a:xfrm>
          <a:off x="0" y="0"/>
          <a:ext cx="0" cy="0"/>
          <a:chOff x="0" y="0"/>
          <a:chExt cx="0" cy="0"/>
        </a:xfrm>
      </p:grpSpPr>
      <p:pic>
        <p:nvPicPr>
          <p:cNvPr id="7" name="Google Shape;7;p9"/>
          <p:cNvPicPr preferRelativeResize="0"/>
          <p:nvPr/>
        </p:nvPicPr>
        <p:blipFill rotWithShape="1">
          <a:blip r:embed="rId2">
            <a:alphaModFix/>
          </a:blip>
          <a:srcRect/>
          <a:stretch/>
        </p:blipFill>
        <p:spPr>
          <a:xfrm>
            <a:off x="0" y="-5574"/>
            <a:ext cx="12187160" cy="6855277"/>
          </a:xfrm>
          <a:prstGeom prst="rect">
            <a:avLst/>
          </a:prstGeom>
          <a:noFill/>
          <a:ln>
            <a:noFill/>
          </a:ln>
        </p:spPr>
      </p:pic>
    </p:spTree>
    <p:extLst>
      <p:ext uri="{BB962C8B-B14F-4D97-AF65-F5344CB8AC3E}">
        <p14:creationId xmlns:p14="http://schemas.microsoft.com/office/powerpoint/2010/main" val="162630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Authors" type="secHead">
  <p:cSld name="TItle &amp; Authors">
    <p:spTree>
      <p:nvGrpSpPr>
        <p:cNvPr id="1" name="Shape 8"/>
        <p:cNvGrpSpPr/>
        <p:nvPr/>
      </p:nvGrpSpPr>
      <p:grpSpPr>
        <a:xfrm>
          <a:off x="0" y="0"/>
          <a:ext cx="0" cy="0"/>
          <a:chOff x="0" y="0"/>
          <a:chExt cx="0" cy="0"/>
        </a:xfrm>
      </p:grpSpPr>
      <p:pic>
        <p:nvPicPr>
          <p:cNvPr id="9" name="Google Shape;9;p10"/>
          <p:cNvPicPr preferRelativeResize="0"/>
          <p:nvPr/>
        </p:nvPicPr>
        <p:blipFill rotWithShape="1">
          <a:blip r:embed="rId2">
            <a:alphaModFix/>
          </a:blip>
          <a:srcRect/>
          <a:stretch/>
        </p:blipFill>
        <p:spPr>
          <a:xfrm>
            <a:off x="2661" y="11575"/>
            <a:ext cx="12189339" cy="6856149"/>
          </a:xfrm>
          <a:prstGeom prst="rect">
            <a:avLst/>
          </a:prstGeom>
          <a:noFill/>
          <a:ln>
            <a:noFill/>
          </a:ln>
        </p:spPr>
      </p:pic>
      <p:sp>
        <p:nvSpPr>
          <p:cNvPr id="10" name="Google Shape;10;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4179BD"/>
              </a:buClr>
              <a:buSzPts val="6000"/>
              <a:buFont typeface="Trebuchet MS"/>
              <a:buNone/>
              <a:defRPr sz="6000" b="0" i="0" u="none" strike="noStrike" cap="none">
                <a:solidFill>
                  <a:srgbClr val="4179BD"/>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EEA121"/>
              </a:buClr>
              <a:buSzPts val="2400"/>
              <a:buFont typeface="Arial"/>
              <a:buNone/>
              <a:defRPr sz="2400" b="0" i="0" u="none" strike="noStrike" cap="none">
                <a:solidFill>
                  <a:srgbClr val="EEA121"/>
                </a:solidFill>
                <a:latin typeface="Trebuchet MS"/>
                <a:ea typeface="Trebuchet MS"/>
                <a:cs typeface="Trebuchet MS"/>
                <a:sym typeface="Trebuchet MS"/>
              </a:defRPr>
            </a:lvl1pPr>
            <a:lvl2pPr marL="914400" marR="0" lvl="1" indent="-228600" algn="l" rtl="0">
              <a:lnSpc>
                <a:spcPct val="90000"/>
              </a:lnSpc>
              <a:spcBef>
                <a:spcPts val="500"/>
              </a:spcBef>
              <a:spcAft>
                <a:spcPts val="0"/>
              </a:spcAft>
              <a:buClr>
                <a:srgbClr val="919191"/>
              </a:buClr>
              <a:buSzPts val="2000"/>
              <a:buFont typeface="Arial"/>
              <a:buNone/>
              <a:defRPr sz="2000" b="0" i="0" u="none" strike="noStrike" cap="none">
                <a:solidFill>
                  <a:srgbClr val="919191"/>
                </a:solidFill>
                <a:latin typeface="Trebuchet MS"/>
                <a:ea typeface="Trebuchet MS"/>
                <a:cs typeface="Trebuchet MS"/>
                <a:sym typeface="Trebuchet MS"/>
              </a:defRPr>
            </a:lvl2pPr>
            <a:lvl3pPr marL="1371600" marR="0" lvl="2" indent="-228600" algn="l" rtl="0">
              <a:lnSpc>
                <a:spcPct val="90000"/>
              </a:lnSpc>
              <a:spcBef>
                <a:spcPts val="500"/>
              </a:spcBef>
              <a:spcAft>
                <a:spcPts val="0"/>
              </a:spcAft>
              <a:buClr>
                <a:srgbClr val="919191"/>
              </a:buClr>
              <a:buSzPts val="1800"/>
              <a:buFont typeface="Arial"/>
              <a:buNone/>
              <a:defRPr sz="1800" b="0" i="0" u="none" strike="noStrike" cap="none">
                <a:solidFill>
                  <a:srgbClr val="919191"/>
                </a:solidFill>
                <a:latin typeface="Trebuchet MS"/>
                <a:ea typeface="Trebuchet MS"/>
                <a:cs typeface="Trebuchet MS"/>
                <a:sym typeface="Trebuchet MS"/>
              </a:defRPr>
            </a:lvl3pPr>
            <a:lvl4pPr marL="1828800" marR="0" lvl="3" indent="-228600" algn="l" rtl="0">
              <a:lnSpc>
                <a:spcPct val="90000"/>
              </a:lnSpc>
              <a:spcBef>
                <a:spcPts val="500"/>
              </a:spcBef>
              <a:spcAft>
                <a:spcPts val="0"/>
              </a:spcAft>
              <a:buClr>
                <a:srgbClr val="919191"/>
              </a:buClr>
              <a:buSzPts val="1600"/>
              <a:buFont typeface="Arial"/>
              <a:buNone/>
              <a:defRPr sz="1600" b="0" i="0" u="none" strike="noStrike" cap="none">
                <a:solidFill>
                  <a:srgbClr val="919191"/>
                </a:solidFill>
                <a:latin typeface="Trebuchet MS"/>
                <a:ea typeface="Trebuchet MS"/>
                <a:cs typeface="Trebuchet MS"/>
                <a:sym typeface="Trebuchet MS"/>
              </a:defRPr>
            </a:lvl4pPr>
            <a:lvl5pPr marL="2286000" marR="0" lvl="4" indent="-228600" algn="l" rtl="0">
              <a:lnSpc>
                <a:spcPct val="90000"/>
              </a:lnSpc>
              <a:spcBef>
                <a:spcPts val="500"/>
              </a:spcBef>
              <a:spcAft>
                <a:spcPts val="0"/>
              </a:spcAft>
              <a:buClr>
                <a:srgbClr val="919191"/>
              </a:buClr>
              <a:buSzPts val="1600"/>
              <a:buFont typeface="Arial"/>
              <a:buNone/>
              <a:defRPr sz="1600" b="0" i="0" u="none" strike="noStrike" cap="none">
                <a:solidFill>
                  <a:srgbClr val="919191"/>
                </a:solidFill>
                <a:latin typeface="Trebuchet MS"/>
                <a:ea typeface="Trebuchet MS"/>
                <a:cs typeface="Trebuchet MS"/>
                <a:sym typeface="Trebuchet MS"/>
              </a:defRPr>
            </a:lvl5pPr>
            <a:lvl6pPr marL="2743200" marR="0" lvl="5" indent="-228600" algn="l" rtl="0">
              <a:lnSpc>
                <a:spcPct val="90000"/>
              </a:lnSpc>
              <a:spcBef>
                <a:spcPts val="500"/>
              </a:spcBef>
              <a:spcAft>
                <a:spcPts val="0"/>
              </a:spcAft>
              <a:buClr>
                <a:srgbClr val="919191"/>
              </a:buClr>
              <a:buSzPts val="1600"/>
              <a:buFont typeface="Arial"/>
              <a:buNone/>
              <a:defRPr sz="1600" b="0" i="0" u="none" strike="noStrike" cap="none">
                <a:solidFill>
                  <a:srgbClr val="919191"/>
                </a:solidFill>
                <a:latin typeface="Trebuchet MS"/>
                <a:ea typeface="Trebuchet MS"/>
                <a:cs typeface="Trebuchet MS"/>
                <a:sym typeface="Trebuchet MS"/>
              </a:defRPr>
            </a:lvl6pPr>
            <a:lvl7pPr marL="3200400" marR="0" lvl="6" indent="-228600" algn="l" rtl="0">
              <a:lnSpc>
                <a:spcPct val="90000"/>
              </a:lnSpc>
              <a:spcBef>
                <a:spcPts val="500"/>
              </a:spcBef>
              <a:spcAft>
                <a:spcPts val="0"/>
              </a:spcAft>
              <a:buClr>
                <a:srgbClr val="919191"/>
              </a:buClr>
              <a:buSzPts val="1600"/>
              <a:buFont typeface="Arial"/>
              <a:buNone/>
              <a:defRPr sz="1600" b="0" i="0" u="none" strike="noStrike" cap="none">
                <a:solidFill>
                  <a:srgbClr val="919191"/>
                </a:solidFill>
                <a:latin typeface="Trebuchet MS"/>
                <a:ea typeface="Trebuchet MS"/>
                <a:cs typeface="Trebuchet MS"/>
                <a:sym typeface="Trebuchet MS"/>
              </a:defRPr>
            </a:lvl7pPr>
            <a:lvl8pPr marL="3657600" marR="0" lvl="7" indent="-228600" algn="l" rtl="0">
              <a:lnSpc>
                <a:spcPct val="90000"/>
              </a:lnSpc>
              <a:spcBef>
                <a:spcPts val="500"/>
              </a:spcBef>
              <a:spcAft>
                <a:spcPts val="0"/>
              </a:spcAft>
              <a:buClr>
                <a:srgbClr val="919191"/>
              </a:buClr>
              <a:buSzPts val="1600"/>
              <a:buFont typeface="Arial"/>
              <a:buNone/>
              <a:defRPr sz="1600" b="0" i="0" u="none" strike="noStrike" cap="none">
                <a:solidFill>
                  <a:srgbClr val="919191"/>
                </a:solidFill>
                <a:latin typeface="Trebuchet MS"/>
                <a:ea typeface="Trebuchet MS"/>
                <a:cs typeface="Trebuchet MS"/>
                <a:sym typeface="Trebuchet MS"/>
              </a:defRPr>
            </a:lvl8pPr>
            <a:lvl9pPr marL="4114800" marR="0" lvl="8" indent="-228600" algn="l" rtl="0">
              <a:lnSpc>
                <a:spcPct val="90000"/>
              </a:lnSpc>
              <a:spcBef>
                <a:spcPts val="500"/>
              </a:spcBef>
              <a:spcAft>
                <a:spcPts val="0"/>
              </a:spcAft>
              <a:buClr>
                <a:srgbClr val="919191"/>
              </a:buClr>
              <a:buSzPts val="1600"/>
              <a:buFont typeface="Arial"/>
              <a:buNone/>
              <a:defRPr sz="1600" b="0" i="0" u="none" strike="noStrike" cap="none">
                <a:solidFill>
                  <a:srgbClr val="91919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32673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12"/>
        <p:cNvGrpSpPr/>
        <p:nvPr/>
      </p:nvGrpSpPr>
      <p:grpSpPr>
        <a:xfrm>
          <a:off x="0" y="0"/>
          <a:ext cx="0" cy="0"/>
          <a:chOff x="0" y="0"/>
          <a:chExt cx="0" cy="0"/>
        </a:xfrm>
      </p:grpSpPr>
      <p:pic>
        <p:nvPicPr>
          <p:cNvPr id="13" name="Google Shape;13;p11"/>
          <p:cNvPicPr preferRelativeResize="0"/>
          <p:nvPr/>
        </p:nvPicPr>
        <p:blipFill rotWithShape="1">
          <a:blip r:embed="rId2">
            <a:alphaModFix/>
          </a:blip>
          <a:srcRect/>
          <a:stretch/>
        </p:blipFill>
        <p:spPr>
          <a:xfrm>
            <a:off x="-8914" y="11575"/>
            <a:ext cx="12189339" cy="6856149"/>
          </a:xfrm>
          <a:prstGeom prst="rect">
            <a:avLst/>
          </a:prstGeom>
          <a:noFill/>
          <a:ln>
            <a:noFill/>
          </a:ln>
        </p:spPr>
      </p:pic>
      <p:sp>
        <p:nvSpPr>
          <p:cNvPr id="14" name="Google Shape;1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4179BD"/>
              </a:buClr>
              <a:buSzPts val="4400"/>
              <a:buFont typeface="Trebuchet MS"/>
              <a:buNone/>
              <a:defRPr sz="4400" b="0" i="0" u="none" strike="noStrike" cap="none">
                <a:solidFill>
                  <a:srgbClr val="4179BD"/>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B3555"/>
              </a:buClr>
              <a:buSzPts val="2800"/>
              <a:buFont typeface="Arial"/>
              <a:buChar char="•"/>
              <a:defRPr sz="2800" b="0" i="0" u="none" strike="noStrike" cap="none">
                <a:solidFill>
                  <a:srgbClr val="1B3555"/>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EEA121"/>
              </a:buClr>
              <a:buSzPts val="2400"/>
              <a:buFont typeface="Arial"/>
              <a:buChar char="•"/>
              <a:defRPr sz="2400" b="0" i="0" u="none" strike="noStrike" cap="none">
                <a:solidFill>
                  <a:srgbClr val="EEA12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rgbClr val="FBC5B5"/>
              </a:buClr>
              <a:buSzPts val="2000"/>
              <a:buFont typeface="Arial"/>
              <a:buChar char="•"/>
              <a:defRPr sz="2000" b="0" i="0" u="none" strike="noStrike" cap="none">
                <a:solidFill>
                  <a:srgbClr val="FBC5B5"/>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4179BD"/>
              </a:buClr>
              <a:buSzPts val="1800"/>
              <a:buFont typeface="Arial"/>
              <a:buChar char="•"/>
              <a:defRPr sz="1800" b="0" i="0" u="none" strike="noStrike" cap="none">
                <a:solidFill>
                  <a:srgbClr val="4179BD"/>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1248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6"/>
        <p:cNvGrpSpPr/>
        <p:nvPr/>
      </p:nvGrpSpPr>
      <p:grpSpPr>
        <a:xfrm>
          <a:off x="0" y="0"/>
          <a:ext cx="0" cy="0"/>
          <a:chOff x="0" y="0"/>
          <a:chExt cx="0" cy="0"/>
        </a:xfrm>
      </p:grpSpPr>
      <p:pic>
        <p:nvPicPr>
          <p:cNvPr id="17" name="Google Shape;17;p12"/>
          <p:cNvPicPr preferRelativeResize="0"/>
          <p:nvPr/>
        </p:nvPicPr>
        <p:blipFill rotWithShape="1">
          <a:blip r:embed="rId2">
            <a:alphaModFix/>
          </a:blip>
          <a:srcRect/>
          <a:stretch/>
        </p:blipFill>
        <p:spPr>
          <a:xfrm>
            <a:off x="2661" y="11575"/>
            <a:ext cx="12189339" cy="6856149"/>
          </a:xfrm>
          <a:prstGeom prst="rect">
            <a:avLst/>
          </a:prstGeom>
          <a:noFill/>
          <a:ln>
            <a:noFill/>
          </a:ln>
        </p:spPr>
      </p:pic>
    </p:spTree>
    <p:extLst>
      <p:ext uri="{BB962C8B-B14F-4D97-AF65-F5344CB8AC3E}">
        <p14:creationId xmlns:p14="http://schemas.microsoft.com/office/powerpoint/2010/main" val="344251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E67632-6640-2D4D-0C91-1D109CD066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1DEBDD-B747-0DD2-6299-4B573EF9F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008116-B003-2384-2670-566F53668607}"/>
              </a:ext>
            </a:extLst>
          </p:cNvPr>
          <p:cNvSpPr>
            <a:spLocks noGrp="1" noChangeArrowheads="1"/>
          </p:cNvSpPr>
          <p:nvPr>
            <p:ph type="sldNum" sz="quarter" idx="12"/>
          </p:nvPr>
        </p:nvSpPr>
        <p:spPr>
          <a:ln/>
        </p:spPr>
        <p:txBody>
          <a:bodyPr/>
          <a:lstStyle>
            <a:lvl1pPr>
              <a:defRPr/>
            </a:lvl1pPr>
          </a:lstStyle>
          <a:p>
            <a:pPr>
              <a:defRPr/>
            </a:pPr>
            <a:fld id="{CDBA24B6-750B-4244-BBB2-B78BC2A8950A}" type="slidenum">
              <a:rPr lang="en-US" altLang="en-US"/>
              <a:pPr>
                <a:defRPr/>
              </a:pPr>
              <a:t>‹#›</a:t>
            </a:fld>
            <a:endParaRPr lang="en-US" altLang="en-US"/>
          </a:p>
        </p:txBody>
      </p:sp>
    </p:spTree>
    <p:extLst>
      <p:ext uri="{BB962C8B-B14F-4D97-AF65-F5344CB8AC3E}">
        <p14:creationId xmlns:p14="http://schemas.microsoft.com/office/powerpoint/2010/main" val="251654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BE91018-091B-F64A-83DA-CF832A9C52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B61C48-4DD8-5A15-950C-E9447A714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E56F67-D9A7-F883-AAC3-D60C3FE80D70}"/>
              </a:ext>
            </a:extLst>
          </p:cNvPr>
          <p:cNvSpPr>
            <a:spLocks noGrp="1" noChangeArrowheads="1"/>
          </p:cNvSpPr>
          <p:nvPr>
            <p:ph type="sldNum" sz="quarter" idx="12"/>
          </p:nvPr>
        </p:nvSpPr>
        <p:spPr>
          <a:ln/>
        </p:spPr>
        <p:txBody>
          <a:bodyPr/>
          <a:lstStyle>
            <a:lvl1pPr>
              <a:defRPr/>
            </a:lvl1pPr>
          </a:lstStyle>
          <a:p>
            <a:pPr>
              <a:defRPr/>
            </a:pPr>
            <a:fld id="{AC6E226F-A5EC-49EB-A317-C5BD00714700}" type="slidenum">
              <a:rPr lang="en-US" altLang="en-US"/>
              <a:pPr>
                <a:defRPr/>
              </a:pPr>
              <a:t>‹#›</a:t>
            </a:fld>
            <a:endParaRPr lang="en-US" altLang="en-US"/>
          </a:p>
        </p:txBody>
      </p:sp>
    </p:spTree>
    <p:extLst>
      <p:ext uri="{BB962C8B-B14F-4D97-AF65-F5344CB8AC3E}">
        <p14:creationId xmlns:p14="http://schemas.microsoft.com/office/powerpoint/2010/main" val="320925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3357A7-7ACD-ACB1-AF4C-7B31C48304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8B250B-274F-4360-1A7D-F3AFF27409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4FC308-B6AF-6192-717D-140705D53717}"/>
              </a:ext>
            </a:extLst>
          </p:cNvPr>
          <p:cNvSpPr>
            <a:spLocks noGrp="1" noChangeArrowheads="1"/>
          </p:cNvSpPr>
          <p:nvPr>
            <p:ph type="sldNum" sz="quarter" idx="12"/>
          </p:nvPr>
        </p:nvSpPr>
        <p:spPr>
          <a:ln/>
        </p:spPr>
        <p:txBody>
          <a:bodyPr/>
          <a:lstStyle>
            <a:lvl1pPr>
              <a:defRPr/>
            </a:lvl1pPr>
          </a:lstStyle>
          <a:p>
            <a:pPr>
              <a:defRPr/>
            </a:pPr>
            <a:fld id="{003981E5-8AB3-4A90-9FA8-D08A14C5DD20}" type="slidenum">
              <a:rPr lang="en-US" altLang="en-US"/>
              <a:pPr>
                <a:defRPr/>
              </a:pPr>
              <a:t>‹#›</a:t>
            </a:fld>
            <a:endParaRPr lang="en-US" altLang="en-US"/>
          </a:p>
        </p:txBody>
      </p:sp>
    </p:spTree>
    <p:extLst>
      <p:ext uri="{BB962C8B-B14F-4D97-AF65-F5344CB8AC3E}">
        <p14:creationId xmlns:p14="http://schemas.microsoft.com/office/powerpoint/2010/main" val="412015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6AD769E-F3A9-E03F-3CBB-023CA630C3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EF1B061-15E2-3D80-CF9B-46E94E558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F9406E3-CBB3-F553-14EC-20857C57FFA1}"/>
              </a:ext>
            </a:extLst>
          </p:cNvPr>
          <p:cNvSpPr>
            <a:spLocks noGrp="1" noChangeArrowheads="1"/>
          </p:cNvSpPr>
          <p:nvPr>
            <p:ph type="sldNum" sz="quarter" idx="12"/>
          </p:nvPr>
        </p:nvSpPr>
        <p:spPr>
          <a:ln/>
        </p:spPr>
        <p:txBody>
          <a:bodyPr/>
          <a:lstStyle>
            <a:lvl1pPr>
              <a:defRPr/>
            </a:lvl1pPr>
          </a:lstStyle>
          <a:p>
            <a:pPr>
              <a:defRPr/>
            </a:pPr>
            <a:fld id="{84B06F13-4E8B-4B07-ACCD-1ACF12733CC3}" type="slidenum">
              <a:rPr lang="en-US" altLang="en-US"/>
              <a:pPr>
                <a:defRPr/>
              </a:pPr>
              <a:t>‹#›</a:t>
            </a:fld>
            <a:endParaRPr lang="en-US" altLang="en-US"/>
          </a:p>
        </p:txBody>
      </p:sp>
    </p:spTree>
    <p:extLst>
      <p:ext uri="{BB962C8B-B14F-4D97-AF65-F5344CB8AC3E}">
        <p14:creationId xmlns:p14="http://schemas.microsoft.com/office/powerpoint/2010/main" val="176108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AEA3E9-BC30-EC8A-6C1A-6C21392701D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B9DB763-8D23-F709-3650-5112457048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776BA25-DCB7-C519-BD80-93924CF5BBB7}"/>
              </a:ext>
            </a:extLst>
          </p:cNvPr>
          <p:cNvSpPr>
            <a:spLocks noGrp="1" noChangeArrowheads="1"/>
          </p:cNvSpPr>
          <p:nvPr>
            <p:ph type="sldNum" sz="quarter" idx="12"/>
          </p:nvPr>
        </p:nvSpPr>
        <p:spPr>
          <a:ln/>
        </p:spPr>
        <p:txBody>
          <a:bodyPr/>
          <a:lstStyle>
            <a:lvl1pPr>
              <a:defRPr/>
            </a:lvl1pPr>
          </a:lstStyle>
          <a:p>
            <a:pPr>
              <a:defRPr/>
            </a:pPr>
            <a:fld id="{010B1308-6A88-4D58-9531-F6EFA73A528C}" type="slidenum">
              <a:rPr lang="en-US" altLang="en-US"/>
              <a:pPr>
                <a:defRPr/>
              </a:pPr>
              <a:t>‹#›</a:t>
            </a:fld>
            <a:endParaRPr lang="en-US" altLang="en-US"/>
          </a:p>
        </p:txBody>
      </p:sp>
    </p:spTree>
    <p:extLst>
      <p:ext uri="{BB962C8B-B14F-4D97-AF65-F5344CB8AC3E}">
        <p14:creationId xmlns:p14="http://schemas.microsoft.com/office/powerpoint/2010/main" val="26121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396503-98BC-C2CB-2B65-643ED14D41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56849D2-BB31-DE50-6686-9A2A922CE9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78E71ED-6D10-9C21-46DD-9E7CDD2EE08C}"/>
              </a:ext>
            </a:extLst>
          </p:cNvPr>
          <p:cNvSpPr>
            <a:spLocks noGrp="1" noChangeArrowheads="1"/>
          </p:cNvSpPr>
          <p:nvPr>
            <p:ph type="sldNum" sz="quarter" idx="12"/>
          </p:nvPr>
        </p:nvSpPr>
        <p:spPr>
          <a:ln/>
        </p:spPr>
        <p:txBody>
          <a:bodyPr/>
          <a:lstStyle>
            <a:lvl1pPr>
              <a:defRPr/>
            </a:lvl1pPr>
          </a:lstStyle>
          <a:p>
            <a:pPr>
              <a:defRPr/>
            </a:pPr>
            <a:fld id="{105C0C77-C5B3-4BB9-9347-1FBB6034A06A}" type="slidenum">
              <a:rPr lang="en-US" altLang="en-US"/>
              <a:pPr>
                <a:defRPr/>
              </a:pPr>
              <a:t>‹#›</a:t>
            </a:fld>
            <a:endParaRPr lang="en-US" altLang="en-US"/>
          </a:p>
        </p:txBody>
      </p:sp>
    </p:spTree>
    <p:extLst>
      <p:ext uri="{BB962C8B-B14F-4D97-AF65-F5344CB8AC3E}">
        <p14:creationId xmlns:p14="http://schemas.microsoft.com/office/powerpoint/2010/main" val="193634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8D83B8-C4AB-258E-13E8-740B54D615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763707-C64F-C742-91A2-F3C1F3446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F1CF28-8340-612C-0321-022FEBC98476}"/>
              </a:ext>
            </a:extLst>
          </p:cNvPr>
          <p:cNvSpPr>
            <a:spLocks noGrp="1" noChangeArrowheads="1"/>
          </p:cNvSpPr>
          <p:nvPr>
            <p:ph type="sldNum" sz="quarter" idx="12"/>
          </p:nvPr>
        </p:nvSpPr>
        <p:spPr>
          <a:ln/>
        </p:spPr>
        <p:txBody>
          <a:bodyPr/>
          <a:lstStyle>
            <a:lvl1pPr>
              <a:defRPr/>
            </a:lvl1pPr>
          </a:lstStyle>
          <a:p>
            <a:pPr>
              <a:defRPr/>
            </a:pPr>
            <a:fld id="{C74D5C90-C224-4AB7-B913-F089038542D9}" type="slidenum">
              <a:rPr lang="en-US" altLang="en-US"/>
              <a:pPr>
                <a:defRPr/>
              </a:pPr>
              <a:t>‹#›</a:t>
            </a:fld>
            <a:endParaRPr lang="en-US" altLang="en-US"/>
          </a:p>
        </p:txBody>
      </p:sp>
    </p:spTree>
    <p:extLst>
      <p:ext uri="{BB962C8B-B14F-4D97-AF65-F5344CB8AC3E}">
        <p14:creationId xmlns:p14="http://schemas.microsoft.com/office/powerpoint/2010/main" val="284421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D94665D-3787-4E79-D618-C8FBABF194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DD199FF-6553-8A34-01FA-8C708A2587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2A1773-831D-B72E-4B19-78FF73446418}"/>
              </a:ext>
            </a:extLst>
          </p:cNvPr>
          <p:cNvSpPr>
            <a:spLocks noGrp="1" noChangeArrowheads="1"/>
          </p:cNvSpPr>
          <p:nvPr>
            <p:ph type="sldNum" sz="quarter" idx="12"/>
          </p:nvPr>
        </p:nvSpPr>
        <p:spPr>
          <a:ln/>
        </p:spPr>
        <p:txBody>
          <a:bodyPr/>
          <a:lstStyle>
            <a:lvl1pPr>
              <a:defRPr/>
            </a:lvl1pPr>
          </a:lstStyle>
          <a:p>
            <a:pPr>
              <a:defRPr/>
            </a:pPr>
            <a:fld id="{D1357E66-CDE7-4292-A991-3950033BD214}" type="slidenum">
              <a:rPr lang="en-US" altLang="en-US"/>
              <a:pPr>
                <a:defRPr/>
              </a:pPr>
              <a:t>‹#›</a:t>
            </a:fld>
            <a:endParaRPr lang="en-US" altLang="en-US"/>
          </a:p>
        </p:txBody>
      </p:sp>
    </p:spTree>
    <p:extLst>
      <p:ext uri="{BB962C8B-B14F-4D97-AF65-F5344CB8AC3E}">
        <p14:creationId xmlns:p14="http://schemas.microsoft.com/office/powerpoint/2010/main" val="343759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399E51-F620-AC8C-668E-C38EBA43CF2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A07936D-A133-3856-EC41-6BC4AA10A603}"/>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099ECB-676D-B4AF-84F4-452D5AE2813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D446CF9-931C-3686-C061-4E35E64CBF7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AFF1B5B6-D791-0147-E8B8-CF0F0FE0F36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33234A9-3FA8-4116-B904-6C99A4584E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90865088"/>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png"/><Relationship Id="rId16"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spiderdeprescribing.com/" TargetMode="External"/><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Google Shape;22;p1"/>
          <p:cNvSpPr txBox="1">
            <a:spLocks noGrp="1"/>
          </p:cNvSpPr>
          <p:nvPr>
            <p:ph type="ctrTitle"/>
          </p:nvPr>
        </p:nvSpPr>
        <p:spPr>
          <a:xfrm>
            <a:off x="1908810" y="4652010"/>
            <a:ext cx="5474970" cy="1361378"/>
          </a:xfrm>
          <a:prstGeom prst="rect">
            <a:avLst/>
          </a:prstGeom>
          <a:noFill/>
          <a:ln>
            <a:noFill/>
          </a:ln>
        </p:spPr>
        <p:txBody>
          <a:bodyPr spcFirstLastPara="1" wrap="square" lIns="91425" tIns="45700" rIns="91425" bIns="45700" anchor="t" anchorCtr="0">
            <a:normAutofit/>
          </a:bodyPr>
          <a:lstStyle/>
          <a:p>
            <a:pPr marL="0" marR="0" lvl="0" indent="0" rtl="0">
              <a:lnSpc>
                <a:spcPct val="100000"/>
              </a:lnSpc>
              <a:spcBef>
                <a:spcPts val="0"/>
              </a:spcBef>
              <a:spcAft>
                <a:spcPts val="0"/>
              </a:spcAft>
              <a:buClr>
                <a:schemeClr val="accent1"/>
              </a:buClr>
              <a:buSzPts val="4400"/>
              <a:buFont typeface="Arial"/>
              <a:buNone/>
            </a:pPr>
            <a:r>
              <a:rPr lang="en-US" sz="2800" b="0" i="1" u="none" strike="noStrike" cap="none" dirty="0">
                <a:solidFill>
                  <a:schemeClr val="bg1"/>
                </a:solidFill>
                <a:latin typeface="Trebuchet MS" panose="020B0603020202020204" pitchFamily="34" charset="0"/>
                <a:sym typeface="Arial"/>
              </a:rPr>
              <a:t>Reston, Virginia</a:t>
            </a:r>
            <a:br>
              <a:rPr lang="en-US" sz="2800" b="0" i="1" u="none" strike="noStrike" cap="none" dirty="0">
                <a:solidFill>
                  <a:schemeClr val="bg1"/>
                </a:solidFill>
                <a:latin typeface="Trebuchet MS" panose="020B0603020202020204" pitchFamily="34" charset="0"/>
                <a:sym typeface="Arial"/>
              </a:rPr>
            </a:br>
            <a:r>
              <a:rPr lang="en-US" sz="2800" b="0" i="1" u="none" strike="noStrike" cap="none" dirty="0">
                <a:solidFill>
                  <a:schemeClr val="bg1"/>
                </a:solidFill>
                <a:latin typeface="Trebuchet MS" panose="020B0603020202020204" pitchFamily="34" charset="0"/>
                <a:sym typeface="Arial"/>
              </a:rPr>
              <a:t>June 17-18, 2024</a:t>
            </a:r>
            <a:endParaRPr sz="2800" i="1" dirty="0">
              <a:solidFill>
                <a:schemeClr val="bg1"/>
              </a:solidFill>
              <a:latin typeface="Trebuchet MS" panose="020B0603020202020204" pitchFamily="34" charset="0"/>
            </a:endParaRPr>
          </a:p>
        </p:txBody>
      </p:sp>
      <p:sp>
        <p:nvSpPr>
          <p:cNvPr id="23" name="Google Shape;23;p1"/>
          <p:cNvSpPr txBox="1"/>
          <p:nvPr/>
        </p:nvSpPr>
        <p:spPr>
          <a:xfrm>
            <a:off x="8264769" y="6295292"/>
            <a:ext cx="3710354" cy="70788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br>
              <a:rPr lang="en-US" sz="2000" b="0" i="1" u="none" strike="noStrike" cap="none">
                <a:solidFill>
                  <a:schemeClr val="lt1"/>
                </a:solidFill>
                <a:latin typeface="Arial"/>
                <a:ea typeface="Arial"/>
                <a:cs typeface="Arial"/>
                <a:sym typeface="Arial"/>
              </a:rPr>
            </a:br>
            <a:endParaRPr sz="2000" b="0" i="1" u="none" strike="noStrike" cap="none">
              <a:solidFill>
                <a:schemeClr val="lt1"/>
              </a:solidFill>
              <a:latin typeface="Arial"/>
              <a:ea typeface="Arial"/>
              <a:cs typeface="Arial"/>
              <a:sym typeface="Arial"/>
            </a:endParaRPr>
          </a:p>
        </p:txBody>
      </p:sp>
      <p:sp>
        <p:nvSpPr>
          <p:cNvPr id="24" name="Google Shape;24;p1"/>
          <p:cNvSpPr txBox="1"/>
          <p:nvPr/>
        </p:nvSpPr>
        <p:spPr>
          <a:xfrm>
            <a:off x="582925" y="228600"/>
            <a:ext cx="925800" cy="3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dirty="0">
                <a:solidFill>
                  <a:srgbClr val="FFFFFF"/>
                </a:solidFill>
              </a:rPr>
              <a:t>2024</a:t>
            </a:r>
            <a:endParaRPr sz="26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SPIDER Preliminary Results, 3PBRLNs</a:t>
            </a:r>
            <a:endParaRPr lang="en-CA" dirty="0"/>
          </a:p>
        </p:txBody>
      </p:sp>
      <p:sp>
        <p:nvSpPr>
          <p:cNvPr id="4" name="Slide Number Placeholder 3"/>
          <p:cNvSpPr>
            <a:spLocks noGrp="1"/>
          </p:cNvSpPr>
          <p:nvPr>
            <p:ph type="sldNum" sz="quarter" idx="4294967295"/>
          </p:nvPr>
        </p:nvSpPr>
        <p:spPr>
          <a:xfrm>
            <a:off x="9347200" y="6245225"/>
            <a:ext cx="2844800" cy="476250"/>
          </a:xfrm>
          <a:prstGeom prst="rect">
            <a:avLst/>
          </a:prstGeom>
        </p:spPr>
        <p:txBody>
          <a:bodyPr/>
          <a:lstStyle/>
          <a:p>
            <a:pPr defTabSz="411480">
              <a:defRPr/>
            </a:pPr>
            <a:fld id="{C5DAB707-8FED-CF4E-9956-4BBB2612EE60}" type="slidenum">
              <a:rPr lang="en-US" smtClean="0">
                <a:solidFill>
                  <a:prstClr val="black">
                    <a:tint val="75000"/>
                  </a:prstClr>
                </a:solidFill>
              </a:rPr>
              <a:pPr defTabSz="411480">
                <a:defRPr/>
              </a:pPr>
              <a:t>10</a:t>
            </a:fld>
            <a:endParaRPr lang="en-US" dirty="0">
              <a:solidFill>
                <a:prstClr val="black">
                  <a:tint val="75000"/>
                </a:prstClr>
              </a:solidFill>
            </a:endParaRPr>
          </a:p>
        </p:txBody>
      </p:sp>
      <p:sp>
        <p:nvSpPr>
          <p:cNvPr id="14" name="TextBox 13">
            <a:extLst>
              <a:ext uri="{FF2B5EF4-FFF2-40B4-BE49-F238E27FC236}">
                <a16:creationId xmlns:a16="http://schemas.microsoft.com/office/drawing/2014/main" id="{5C8DCCBA-C8A7-43B1-9818-AB4D12AA473A}"/>
              </a:ext>
            </a:extLst>
          </p:cNvPr>
          <p:cNvSpPr txBox="1">
            <a:spLocks/>
          </p:cNvSpPr>
          <p:nvPr/>
        </p:nvSpPr>
        <p:spPr>
          <a:xfrm>
            <a:off x="1942695" y="1143000"/>
            <a:ext cx="7949147" cy="5867247"/>
          </a:xfrm>
          <a:prstGeom prst="rect">
            <a:avLst/>
          </a:prstGeom>
          <a:noFill/>
        </p:spPr>
        <p:txBody>
          <a:bodyPr wrap="square">
            <a:spAutoFit/>
          </a:bodyPr>
          <a:lstStyle/>
          <a:p>
            <a:pPr algn="ctr">
              <a:spcBef>
                <a:spcPts val="557"/>
              </a:spcBef>
              <a:spcAft>
                <a:spcPts val="557"/>
              </a:spcAft>
            </a:pPr>
            <a:r>
              <a:rPr lang="en-US" sz="3200" b="1" dirty="0">
                <a:solidFill>
                  <a:prstClr val="black"/>
                </a:solidFill>
                <a:latin typeface="Cambria" panose="02040503050406030204" pitchFamily="18" charset="0"/>
                <a:ea typeface="Cambria" panose="02040503050406030204" pitchFamily="18" charset="0"/>
              </a:rPr>
              <a:t>Participating practices/teams</a:t>
            </a:r>
          </a:p>
          <a:p>
            <a:pPr algn="ctr">
              <a:spcBef>
                <a:spcPts val="557"/>
              </a:spcBef>
              <a:spcAft>
                <a:spcPts val="557"/>
              </a:spcAft>
            </a:pPr>
            <a:endParaRPr lang="en-US" sz="2400" b="1" dirty="0">
              <a:solidFill>
                <a:prstClr val="black"/>
              </a:solidFill>
              <a:latin typeface="Cambria" panose="02040503050406030204" pitchFamily="18" charset="0"/>
              <a:ea typeface="Cambria" panose="02040503050406030204" pitchFamily="18" charset="0"/>
            </a:endParaRPr>
          </a:p>
          <a:p>
            <a:pPr algn="ctr">
              <a:spcBef>
                <a:spcPts val="557"/>
              </a:spcBef>
              <a:spcAft>
                <a:spcPts val="557"/>
              </a:spcAft>
            </a:pPr>
            <a:endParaRPr lang="en-US" sz="2000" b="1" dirty="0">
              <a:solidFill>
                <a:prstClr val="black"/>
              </a:solidFill>
              <a:latin typeface="Cambria" panose="02040503050406030204" pitchFamily="18" charset="0"/>
              <a:ea typeface="Cambria" panose="02040503050406030204" pitchFamily="18" charset="0"/>
            </a:endParaRPr>
          </a:p>
          <a:p>
            <a:pPr>
              <a:spcBef>
                <a:spcPts val="557"/>
              </a:spcBef>
              <a:spcAft>
                <a:spcPts val="557"/>
              </a:spcAft>
            </a:pPr>
            <a:endParaRPr lang="en-US" sz="4000" b="1" dirty="0">
              <a:solidFill>
                <a:prstClr val="black"/>
              </a:solidFill>
              <a:latin typeface="Cambria" panose="02040503050406030204" pitchFamily="18" charset="0"/>
              <a:ea typeface="Cambria" panose="02040503050406030204" pitchFamily="18" charset="0"/>
            </a:endParaRPr>
          </a:p>
          <a:p>
            <a:pPr marL="536413" indent="-536413">
              <a:spcBef>
                <a:spcPts val="557"/>
              </a:spcBef>
              <a:spcAft>
                <a:spcPts val="557"/>
              </a:spcAft>
              <a:buFont typeface="Wingdings" panose="05000000000000000000" pitchFamily="2" charset="2"/>
              <a:buChar char="Ø"/>
            </a:pPr>
            <a:r>
              <a:rPr lang="en-US" sz="3200" b="1" dirty="0">
                <a:solidFill>
                  <a:prstClr val="black"/>
                </a:solidFill>
                <a:latin typeface="Cambria" panose="02040503050406030204" pitchFamily="18" charset="0"/>
                <a:ea typeface="Cambria" panose="02040503050406030204" pitchFamily="18" charset="0"/>
              </a:rPr>
              <a:t>Retention to end of trial:  83%</a:t>
            </a:r>
          </a:p>
          <a:p>
            <a:pPr marL="536413" indent="-536413">
              <a:spcBef>
                <a:spcPts val="557"/>
              </a:spcBef>
              <a:spcAft>
                <a:spcPts val="557"/>
              </a:spcAft>
              <a:buFont typeface="Wingdings" panose="05000000000000000000" pitchFamily="2" charset="2"/>
              <a:buChar char="Ø"/>
            </a:pPr>
            <a:r>
              <a:rPr lang="en-US" sz="3200" b="1" dirty="0">
                <a:solidFill>
                  <a:prstClr val="black"/>
                </a:solidFill>
                <a:latin typeface="Cambria" panose="02040503050406030204" pitchFamily="18" charset="0"/>
                <a:ea typeface="Cambria" panose="02040503050406030204" pitchFamily="18" charset="0"/>
              </a:rPr>
              <a:t>Survey Completion:</a:t>
            </a:r>
          </a:p>
          <a:p>
            <a:pPr marL="993613" lvl="1" indent="-536413">
              <a:spcBef>
                <a:spcPts val="557"/>
              </a:spcBef>
              <a:spcAft>
                <a:spcPts val="557"/>
              </a:spcAft>
              <a:buFont typeface="Wingdings" panose="05000000000000000000" pitchFamily="2" charset="2"/>
              <a:buChar char="§"/>
            </a:pPr>
            <a:r>
              <a:rPr lang="en-US" sz="3200" b="1" dirty="0">
                <a:solidFill>
                  <a:prstClr val="black"/>
                </a:solidFill>
                <a:latin typeface="Cambria" panose="02040503050406030204" pitchFamily="18" charset="0"/>
                <a:ea typeface="Cambria" panose="02040503050406030204" pitchFamily="18" charset="0"/>
              </a:rPr>
              <a:t>Baseline: 61%</a:t>
            </a:r>
          </a:p>
          <a:p>
            <a:pPr marL="993613" lvl="1" indent="-536413">
              <a:spcBef>
                <a:spcPts val="557"/>
              </a:spcBef>
              <a:spcAft>
                <a:spcPts val="557"/>
              </a:spcAft>
              <a:buFont typeface="Wingdings" panose="05000000000000000000" pitchFamily="2" charset="2"/>
              <a:buChar char="§"/>
            </a:pPr>
            <a:r>
              <a:rPr lang="en-US" sz="3200" b="1" dirty="0">
                <a:solidFill>
                  <a:prstClr val="black"/>
                </a:solidFill>
                <a:latin typeface="Cambria" panose="02040503050406030204" pitchFamily="18" charset="0"/>
                <a:ea typeface="Cambria" panose="02040503050406030204" pitchFamily="18" charset="0"/>
              </a:rPr>
              <a:t>Post-intervention: 51%</a:t>
            </a:r>
          </a:p>
          <a:p>
            <a:pPr marL="536413" indent="-536413">
              <a:spcBef>
                <a:spcPts val="557"/>
              </a:spcBef>
              <a:spcAft>
                <a:spcPts val="557"/>
              </a:spcAft>
              <a:buFont typeface="Wingdings" panose="05000000000000000000" pitchFamily="2" charset="2"/>
              <a:buChar char="Ø"/>
            </a:pPr>
            <a:endParaRPr lang="en-US" sz="2251" b="1" dirty="0">
              <a:solidFill>
                <a:prstClr val="black"/>
              </a:solidFill>
              <a:latin typeface="Cambria" panose="02040503050406030204" pitchFamily="18" charset="0"/>
              <a:ea typeface="Cambria" panose="02040503050406030204" pitchFamily="18" charset="0"/>
            </a:endParaRPr>
          </a:p>
          <a:p>
            <a:pPr>
              <a:spcBef>
                <a:spcPts val="557"/>
              </a:spcBef>
              <a:spcAft>
                <a:spcPts val="557"/>
              </a:spcAft>
            </a:pPr>
            <a:endParaRPr lang="en-US" sz="1876" b="1" u="sng" dirty="0">
              <a:solidFill>
                <a:prstClr val="black"/>
              </a:solidFill>
              <a:latin typeface="Cambria" panose="02040503050406030204" pitchFamily="18" charset="0"/>
              <a:ea typeface="Cambria" panose="02040503050406030204" pitchFamily="18" charset="0"/>
            </a:endParaRPr>
          </a:p>
        </p:txBody>
      </p:sp>
      <p:graphicFrame>
        <p:nvGraphicFramePr>
          <p:cNvPr id="15" name="Table 14">
            <a:extLst>
              <a:ext uri="{FF2B5EF4-FFF2-40B4-BE49-F238E27FC236}">
                <a16:creationId xmlns:a16="http://schemas.microsoft.com/office/drawing/2014/main" id="{AF8EC13A-743E-4DD9-A889-B98F060595E2}"/>
              </a:ext>
            </a:extLst>
          </p:cNvPr>
          <p:cNvGraphicFramePr>
            <a:graphicFrameLocks/>
          </p:cNvGraphicFramePr>
          <p:nvPr>
            <p:extLst>
              <p:ext uri="{D42A27DB-BD31-4B8C-83A1-F6EECF244321}">
                <p14:modId xmlns:p14="http://schemas.microsoft.com/office/powerpoint/2010/main" val="1398909005"/>
              </p:ext>
            </p:extLst>
          </p:nvPr>
        </p:nvGraphicFramePr>
        <p:xfrm>
          <a:off x="2269678" y="1828800"/>
          <a:ext cx="7875082" cy="1242381"/>
        </p:xfrm>
        <a:graphic>
          <a:graphicData uri="http://schemas.openxmlformats.org/drawingml/2006/table">
            <a:tbl>
              <a:tblPr firstRow="1" firstCol="1" bandRow="1"/>
              <a:tblGrid>
                <a:gridCol w="482917">
                  <a:extLst>
                    <a:ext uri="{9D8B030D-6E8A-4147-A177-3AD203B41FA5}">
                      <a16:colId xmlns:a16="http://schemas.microsoft.com/office/drawing/2014/main" val="839743108"/>
                    </a:ext>
                  </a:extLst>
                </a:gridCol>
                <a:gridCol w="516255">
                  <a:extLst>
                    <a:ext uri="{9D8B030D-6E8A-4147-A177-3AD203B41FA5}">
                      <a16:colId xmlns:a16="http://schemas.microsoft.com/office/drawing/2014/main" val="2625622295"/>
                    </a:ext>
                  </a:extLst>
                </a:gridCol>
                <a:gridCol w="884237">
                  <a:extLst>
                    <a:ext uri="{9D8B030D-6E8A-4147-A177-3AD203B41FA5}">
                      <a16:colId xmlns:a16="http://schemas.microsoft.com/office/drawing/2014/main" val="1063864060"/>
                    </a:ext>
                  </a:extLst>
                </a:gridCol>
                <a:gridCol w="1519237">
                  <a:extLst>
                    <a:ext uri="{9D8B030D-6E8A-4147-A177-3AD203B41FA5}">
                      <a16:colId xmlns:a16="http://schemas.microsoft.com/office/drawing/2014/main" val="3124862156"/>
                    </a:ext>
                  </a:extLst>
                </a:gridCol>
                <a:gridCol w="963549">
                  <a:extLst>
                    <a:ext uri="{9D8B030D-6E8A-4147-A177-3AD203B41FA5}">
                      <a16:colId xmlns:a16="http://schemas.microsoft.com/office/drawing/2014/main" val="3046050503"/>
                    </a:ext>
                  </a:extLst>
                </a:gridCol>
                <a:gridCol w="779463">
                  <a:extLst>
                    <a:ext uri="{9D8B030D-6E8A-4147-A177-3AD203B41FA5}">
                      <a16:colId xmlns:a16="http://schemas.microsoft.com/office/drawing/2014/main" val="250433012"/>
                    </a:ext>
                  </a:extLst>
                </a:gridCol>
                <a:gridCol w="1217803">
                  <a:extLst>
                    <a:ext uri="{9D8B030D-6E8A-4147-A177-3AD203B41FA5}">
                      <a16:colId xmlns:a16="http://schemas.microsoft.com/office/drawing/2014/main" val="1904319726"/>
                    </a:ext>
                  </a:extLst>
                </a:gridCol>
                <a:gridCol w="746125">
                  <a:extLst>
                    <a:ext uri="{9D8B030D-6E8A-4147-A177-3AD203B41FA5}">
                      <a16:colId xmlns:a16="http://schemas.microsoft.com/office/drawing/2014/main" val="830524757"/>
                    </a:ext>
                  </a:extLst>
                </a:gridCol>
                <a:gridCol w="765496">
                  <a:extLst>
                    <a:ext uri="{9D8B030D-6E8A-4147-A177-3AD203B41FA5}">
                      <a16:colId xmlns:a16="http://schemas.microsoft.com/office/drawing/2014/main" val="2958378679"/>
                    </a:ext>
                  </a:extLst>
                </a:gridCol>
              </a:tblGrid>
              <a:tr h="123407">
                <a:tc gridSpan="6">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fontAlgn="b"/>
                      <a:r>
                        <a:rPr lang="en-US" sz="1800" b="1" u="none" strike="noStrike" dirty="0">
                          <a:effectLst/>
                          <a:latin typeface="Cambria" panose="02040503050406030204" pitchFamily="18" charset="0"/>
                          <a:ea typeface="Cambria" panose="02040503050406030204" pitchFamily="18" charset="0"/>
                        </a:rPr>
                        <a:t> 3 PBRNs: </a:t>
                      </a:r>
                      <a:r>
                        <a:rPr lang="en-US" sz="1800" b="1" u="none" strike="noStrike" dirty="0" err="1">
                          <a:effectLst/>
                          <a:latin typeface="Cambria" panose="02040503050406030204" pitchFamily="18" charset="0"/>
                          <a:ea typeface="Cambria" panose="02040503050406030204" pitchFamily="18" charset="0"/>
                        </a:rPr>
                        <a:t>SAPCReN</a:t>
                      </a:r>
                      <a:r>
                        <a:rPr lang="en-US" sz="1800" b="1" u="none" strike="noStrike" dirty="0">
                          <a:effectLst/>
                          <a:latin typeface="Cambria" panose="02040503050406030204" pitchFamily="18" charset="0"/>
                          <a:ea typeface="Cambria" panose="02040503050406030204" pitchFamily="18" charset="0"/>
                        </a:rPr>
                        <a:t>, </a:t>
                      </a:r>
                      <a:r>
                        <a:rPr lang="en-US" sz="1800" b="1" u="none" strike="noStrike" dirty="0" err="1">
                          <a:effectLst/>
                          <a:latin typeface="Cambria" panose="02040503050406030204" pitchFamily="18" charset="0"/>
                          <a:ea typeface="Cambria" panose="02040503050406030204" pitchFamily="18" charset="0"/>
                        </a:rPr>
                        <a:t>MAPCReN</a:t>
                      </a:r>
                      <a:r>
                        <a:rPr lang="en-US" sz="1800" b="1" u="none" strike="noStrike" dirty="0">
                          <a:effectLst/>
                          <a:latin typeface="Cambria" panose="02040503050406030204" pitchFamily="18" charset="0"/>
                          <a:ea typeface="Cambria" panose="02040503050406030204" pitchFamily="18" charset="0"/>
                        </a:rPr>
                        <a:t>, </a:t>
                      </a:r>
                      <a:r>
                        <a:rPr lang="en-US" sz="1800" b="1" u="none" strike="noStrike" dirty="0" err="1">
                          <a:effectLst/>
                          <a:latin typeface="Cambria" panose="02040503050406030204" pitchFamily="18" charset="0"/>
                          <a:ea typeface="Cambria" panose="02040503050406030204" pitchFamily="18" charset="0"/>
                        </a:rPr>
                        <a:t>MaRNeT</a:t>
                      </a:r>
                      <a:endParaRPr lang="en-US" sz="1800" b="1" u="none" strike="noStrike" dirty="0">
                        <a:effectLst/>
                        <a:latin typeface="Cambria" panose="02040503050406030204" pitchFamily="18" charset="0"/>
                        <a:ea typeface="Cambria" panose="02040503050406030204" pitchFamily="18" charset="0"/>
                      </a:endParaRPr>
                    </a:p>
                  </a:txBody>
                  <a:tcPr marL="9525" marR="9525" marT="9525" marB="0" anchor="b">
                    <a:lnL w="12700" cmpd="sng">
                      <a:solidFill>
                        <a:sysClr val="window" lastClr="FFFFFF"/>
                      </a:solidFill>
                    </a:lnL>
                    <a:lnT w="12700" cmpd="sng">
                      <a:solidFill>
                        <a:sysClr val="window" lastClr="FFFFFF"/>
                      </a:solidFill>
                    </a:lnT>
                    <a:lnB w="12700" cap="flat" cmpd="sng" algn="ctr">
                      <a:solidFill>
                        <a:srgbClr val="E7EAED"/>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hMerge="1">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endParaRPr dirty="0"/>
                    </a:p>
                  </a:txBody>
                  <a:tcPr marL="9525" marR="9525" marT="9525" marB="0" anchor="ctr">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hMerge="1">
                  <a:txBody>
                    <a:bodyPr/>
                    <a:lstStyle/>
                    <a:p>
                      <a:endParaRPr lang="en-US"/>
                    </a:p>
                  </a:txBody>
                  <a:tcPr>
                    <a:lnL w="12700" cap="flat" cmpd="sng" algn="ctr">
                      <a:solidFill>
                        <a:sysClr val="window" lastClr="FFFFFF"/>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tcPr>
                </a:tc>
                <a:tc hMerge="1">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l" rtl="0" fontAlgn="ctr"/>
                      <a:r>
                        <a:rPr lang="en-US" sz="1800" u="none" strike="noStrike" dirty="0">
                          <a:effectLst/>
                          <a:latin typeface="Cambria" panose="02040503050406030204" pitchFamily="18" charset="0"/>
                          <a:ea typeface="Cambria" panose="02040503050406030204" pitchFamily="18" charset="0"/>
                        </a:rPr>
                        <a:t> Total# of sites: 29</a:t>
                      </a:r>
                      <a:endParaRPr lang="en-US" sz="1800" b="1" i="0" u="none" strike="noStrike" dirty="0">
                        <a:solidFill>
                          <a:srgbClr val="FFFFFF"/>
                        </a:solidFill>
                        <a:effectLst/>
                        <a:latin typeface="Cambria" panose="02040503050406030204" pitchFamily="18" charset="0"/>
                        <a:ea typeface="Cambria" panose="02040503050406030204" pitchFamily="18" charset="0"/>
                      </a:endParaRPr>
                    </a:p>
                  </a:txBody>
                  <a:tcPr marL="9525" marR="9525" marT="9525" marB="0" anchor="ctr">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gridSpan="3">
                  <a:txBody>
                    <a:bodyPr/>
                    <a:lstStyle/>
                    <a:p>
                      <a:pPr algn="l" fontAlgn="b"/>
                      <a:r>
                        <a:rPr lang="en-US" sz="1800" b="1" u="none" strike="noStrike" dirty="0">
                          <a:effectLst/>
                          <a:latin typeface="Cambria" panose="02040503050406030204" pitchFamily="18" charset="0"/>
                          <a:ea typeface="Cambria" panose="02040503050406030204" pitchFamily="18" charset="0"/>
                        </a:rPr>
                        <a:t> </a:t>
                      </a:r>
                      <a:r>
                        <a:rPr lang="en-US" sz="1800" b="1" u="none" strike="noStrike" dirty="0">
                          <a:solidFill>
                            <a:schemeClr val="bg1"/>
                          </a:solidFill>
                          <a:effectLst/>
                          <a:latin typeface="Cambria" panose="02040503050406030204" pitchFamily="18" charset="0"/>
                          <a:ea typeface="Cambria" panose="02040503050406030204" pitchFamily="18" charset="0"/>
                        </a:rPr>
                        <a:t>Total# of sites: 29</a:t>
                      </a:r>
                    </a:p>
                  </a:txBody>
                  <a:tcPr marL="9525" marR="9525" marT="9525" marB="0" anchor="ctr">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6082"/>
                    </a:solidFill>
                  </a:tcPr>
                </a:tc>
                <a:tc hMerge="1">
                  <a:txBody>
                    <a:bodyPr/>
                    <a:lstStyle/>
                    <a:p>
                      <a:pPr algn="l" fontAlgn="b"/>
                      <a:endParaRPr lang="en-US" sz="1800" b="1" u="none" strike="noStrike" dirty="0">
                        <a:solidFill>
                          <a:schemeClr val="bg1"/>
                        </a:solidFill>
                        <a:effectLst/>
                        <a:latin typeface="Cambria" panose="02040503050406030204" pitchFamily="18" charset="0"/>
                        <a:ea typeface="Cambria" panose="02040503050406030204" pitchFamily="18"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tc hMerge="1">
                  <a:txBody>
                    <a:bodyPr/>
                    <a:lstStyle/>
                    <a:p>
                      <a:pPr algn="l" fontAlgn="b"/>
                      <a:endParaRPr lang="en-US" sz="1800" b="1" u="none" strike="noStrike" dirty="0">
                        <a:solidFill>
                          <a:schemeClr val="bg1"/>
                        </a:solidFill>
                        <a:effectLst/>
                        <a:latin typeface="Cambria" panose="02040503050406030204" pitchFamily="18" charset="0"/>
                        <a:ea typeface="Cambria" panose="02040503050406030204"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2952931351"/>
                  </a:ext>
                </a:extLst>
              </a:tr>
              <a:tr h="47926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rtl="0" fontAlgn="ctr"/>
                      <a:r>
                        <a:rPr lang="en-US" sz="2000" b="1" i="0" u="none" strike="noStrike" dirty="0">
                          <a:solidFill>
                            <a:schemeClr val="tx1"/>
                          </a:solidFill>
                          <a:effectLst/>
                          <a:latin typeface="Cambria" panose="02040503050406030204" pitchFamily="18" charset="0"/>
                          <a:ea typeface="Cambria" panose="02040503050406030204" pitchFamily="18" charset="0"/>
                        </a:rPr>
                        <a:t>FPs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rgbClr val="E7EAED"/>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AED"/>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2000" b="1" u="none" strike="noStrike" dirty="0">
                          <a:effectLst/>
                          <a:latin typeface="Cambria" panose="02040503050406030204" pitchFamily="18" charset="0"/>
                          <a:ea typeface="Cambria" panose="02040503050406030204" pitchFamily="18" charset="0"/>
                        </a:rPr>
                        <a:t>NPs</a:t>
                      </a:r>
                      <a:endParaRPr lang="en-US" sz="20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7EAED"/>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2000" b="1" i="0" u="none" strike="noStrike" dirty="0">
                          <a:solidFill>
                            <a:srgbClr val="000000"/>
                          </a:solidFill>
                          <a:effectLst/>
                          <a:latin typeface="Cambria" panose="02040503050406030204" pitchFamily="18" charset="0"/>
                          <a:ea typeface="Cambria" panose="02040503050406030204" pitchFamily="18" charset="0"/>
                        </a:rPr>
                        <a:t>Nurses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7EAED"/>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2000" b="1" u="none" strike="noStrike" dirty="0">
                          <a:effectLst/>
                          <a:latin typeface="Cambria" panose="02040503050406030204" pitchFamily="18" charset="0"/>
                          <a:ea typeface="Cambria" panose="02040503050406030204" pitchFamily="18" charset="0"/>
                        </a:rPr>
                        <a:t>Pharmacists</a:t>
                      </a:r>
                      <a:endParaRPr lang="en-US" sz="20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7EAED"/>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2000" b="1" i="0" u="none" strike="noStrike" dirty="0">
                          <a:solidFill>
                            <a:srgbClr val="000000"/>
                          </a:solidFill>
                          <a:effectLst/>
                          <a:latin typeface="Cambria" panose="02040503050406030204" pitchFamily="18" charset="0"/>
                          <a:ea typeface="Cambria" panose="02040503050406030204" pitchFamily="18" charset="0"/>
                        </a:rPr>
                        <a:t>Admins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7EAED"/>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2000" b="1" u="none" strike="noStrike" dirty="0">
                          <a:effectLst/>
                          <a:latin typeface="Cambria" panose="02040503050406030204" pitchFamily="18" charset="0"/>
                          <a:ea typeface="Cambria" panose="02040503050406030204" pitchFamily="18" charset="0"/>
                        </a:rPr>
                        <a:t>QIDSS</a:t>
                      </a:r>
                      <a:endParaRPr lang="en-US" sz="2000" b="1" i="0" u="none" strike="noStrike" dirty="0">
                        <a:solidFill>
                          <a:srgbClr val="000000"/>
                        </a:solidFill>
                        <a:effectLst/>
                        <a:latin typeface="Cambria" panose="02040503050406030204" pitchFamily="18" charset="0"/>
                        <a:ea typeface="Cambria" panose="02040503050406030204" pitchFamily="18"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E7EAED"/>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p>
                      <a:pPr algn="ctr" rtl="0" fontAlgn="ctr"/>
                      <a:r>
                        <a:rPr lang="en-US" sz="2000" b="1" i="0" u="none" strike="noStrike" dirty="0">
                          <a:solidFill>
                            <a:srgbClr val="000000"/>
                          </a:solidFill>
                          <a:effectLst/>
                          <a:latin typeface="Cambria" panose="02040503050406030204" pitchFamily="18" charset="0"/>
                          <a:ea typeface="Cambria" panose="02040503050406030204" pitchFamily="18" charset="0"/>
                        </a:rPr>
                        <a:t>Residents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p>
                      <a:pPr algn="ctr" rtl="0" fontAlgn="ctr"/>
                      <a:r>
                        <a:rPr lang="en-US" sz="2000" b="1" i="0" u="none" strike="noStrike" dirty="0">
                          <a:solidFill>
                            <a:srgbClr val="000000"/>
                          </a:solidFill>
                          <a:effectLst/>
                          <a:latin typeface="Cambria" panose="02040503050406030204" pitchFamily="18" charset="0"/>
                          <a:ea typeface="Cambria" panose="02040503050406030204" pitchFamily="18" charset="0"/>
                        </a:rPr>
                        <a:t>Other</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p>
                      <a:pPr algn="ctr" rtl="0" fontAlgn="ctr"/>
                      <a:r>
                        <a:rPr lang="en-US" sz="2000" b="1" i="0" u="none" strike="noStrike" dirty="0">
                          <a:solidFill>
                            <a:schemeClr val="bg1"/>
                          </a:solidFill>
                          <a:effectLst/>
                          <a:latin typeface="Cambria" panose="02040503050406030204" pitchFamily="18" charset="0"/>
                          <a:ea typeface="Cambria" panose="02040503050406030204" pitchFamily="18" charset="0"/>
                        </a:rPr>
                        <a:t>Total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1639797269"/>
                  </a:ext>
                </a:extLst>
              </a:tr>
              <a:tr h="47926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82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2D8"/>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12</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3</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2</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1</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p>
                      <a:pPr algn="ctr" rtl="0" fontAlgn="ctr"/>
                      <a:r>
                        <a:rPr lang="en-US" sz="1800" b="1" i="0" u="none" strike="noStrike" dirty="0">
                          <a:solidFill>
                            <a:schemeClr val="tx1"/>
                          </a:solidFill>
                          <a:effectLst/>
                          <a:latin typeface="Cambria" panose="02040503050406030204" pitchFamily="18" charset="0"/>
                          <a:ea typeface="Cambria" panose="02040503050406030204" pitchFamily="18" charset="0"/>
                        </a:rPr>
                        <a:t>2</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40000"/>
                      </a:srgbClr>
                    </a:solidFill>
                  </a:tcPr>
                </a:tc>
                <a:tc>
                  <a:txBody>
                    <a:bodyPr/>
                    <a:lstStyle/>
                    <a:p>
                      <a:pPr algn="ctr" rtl="0" fontAlgn="ctr"/>
                      <a:r>
                        <a:rPr lang="en-US" sz="1800" b="1" i="0" u="none" strike="noStrike" dirty="0">
                          <a:solidFill>
                            <a:schemeClr val="bg1"/>
                          </a:solidFill>
                          <a:effectLst/>
                          <a:latin typeface="Cambria" panose="02040503050406030204" pitchFamily="18" charset="0"/>
                          <a:ea typeface="Cambria" panose="02040503050406030204" pitchFamily="18" charset="0"/>
                        </a:rPr>
                        <a:t>108</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solidFill>
                  </a:tcPr>
                </a:tc>
                <a:extLst>
                  <a:ext uri="{0D108BD9-81ED-4DB2-BD59-A6C34878D82A}">
                    <a16:rowId xmlns:a16="http://schemas.microsoft.com/office/drawing/2014/main" val="1697983821"/>
                  </a:ext>
                </a:extLst>
              </a:tr>
            </a:tbl>
          </a:graphicData>
        </a:graphic>
      </p:graphicFrame>
    </p:spTree>
    <p:extLst>
      <p:ext uri="{BB962C8B-B14F-4D97-AF65-F5344CB8AC3E}">
        <p14:creationId xmlns:p14="http://schemas.microsoft.com/office/powerpoint/2010/main" val="288412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44" y="1130061"/>
            <a:ext cx="4930277" cy="2642266"/>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CPCSSN EMR “Complex Patient”  Data for SPIDER analysis</a:t>
            </a:r>
            <a:endParaRPr kumimoji="0" lang="en-CA" i="0" u="none" strike="noStrike" kern="0" cap="none" spc="0" normalizeH="0" baseline="0" noProof="0" dirty="0">
              <a:ln>
                <a:noFill/>
              </a:ln>
              <a:solidFill>
                <a:prstClr val="black"/>
              </a:solidFill>
              <a:effectLst/>
              <a:uLnTx/>
              <a:uFillTx/>
              <a:ea typeface="Cambria" panose="02040503050406030204" pitchFamily="18" charset="0"/>
              <a:cs typeface="+mn-cs"/>
            </a:endParaRPr>
          </a:p>
        </p:txBody>
      </p:sp>
      <p:sp>
        <p:nvSpPr>
          <p:cNvPr id="4" name="Slide Number Placeholder 3"/>
          <p:cNvSpPr>
            <a:spLocks noGrp="1"/>
          </p:cNvSpPr>
          <p:nvPr>
            <p:ph type="sldNum" sz="quarter" idx="4294967295"/>
          </p:nvPr>
        </p:nvSpPr>
        <p:spPr>
          <a:xfrm>
            <a:off x="9347200" y="6245225"/>
            <a:ext cx="2844800" cy="476250"/>
          </a:xfrm>
          <a:prstGeom prst="rect">
            <a:avLst/>
          </a:prstGeom>
        </p:spPr>
        <p:txBody>
          <a:bodyPr/>
          <a:lstStyle/>
          <a:p>
            <a:pPr defTabSz="411480">
              <a:defRPr/>
            </a:pPr>
            <a:fld id="{C5DAB707-8FED-CF4E-9956-4BBB2612EE60}" type="slidenum">
              <a:rPr lang="en-US" smtClean="0">
                <a:solidFill>
                  <a:prstClr val="black">
                    <a:tint val="75000"/>
                  </a:prstClr>
                </a:solidFill>
              </a:rPr>
              <a:pPr defTabSz="411480">
                <a:defRPr/>
              </a:pPr>
              <a:t>11</a:t>
            </a:fld>
            <a:endParaRPr lang="en-US" dirty="0">
              <a:solidFill>
                <a:prstClr val="black">
                  <a:tint val="75000"/>
                </a:prstClr>
              </a:solidFill>
            </a:endParaRPr>
          </a:p>
        </p:txBody>
      </p:sp>
      <p:pic>
        <p:nvPicPr>
          <p:cNvPr id="9" name="Picture 8" descr="A logo for a medical service&#10;&#10;Description automatically generated">
            <a:extLst>
              <a:ext uri="{FF2B5EF4-FFF2-40B4-BE49-F238E27FC236}">
                <a16:creationId xmlns:a16="http://schemas.microsoft.com/office/drawing/2014/main" id="{B9073A11-DFC5-481C-B7CF-A1C3940E087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845439" y="4237859"/>
            <a:ext cx="1878085" cy="868171"/>
          </a:xfrm>
          <a:prstGeom prst="rect">
            <a:avLst/>
          </a:prstGeom>
        </p:spPr>
      </p:pic>
      <p:grpSp>
        <p:nvGrpSpPr>
          <p:cNvPr id="10" name="Group 9">
            <a:extLst>
              <a:ext uri="{FF2B5EF4-FFF2-40B4-BE49-F238E27FC236}">
                <a16:creationId xmlns:a16="http://schemas.microsoft.com/office/drawing/2014/main" id="{49A595B0-7463-43B6-A74A-70AEC15589B4}"/>
              </a:ext>
            </a:extLst>
          </p:cNvPr>
          <p:cNvGrpSpPr>
            <a:grpSpLocks/>
          </p:cNvGrpSpPr>
          <p:nvPr/>
        </p:nvGrpSpPr>
        <p:grpSpPr>
          <a:xfrm>
            <a:off x="5257800" y="304800"/>
            <a:ext cx="6070748" cy="5548390"/>
            <a:chOff x="1987545" y="282574"/>
            <a:chExt cx="7355572" cy="6722659"/>
          </a:xfrm>
        </p:grpSpPr>
        <p:sp>
          <p:nvSpPr>
            <p:cNvPr id="11" name="Rectangle 10">
              <a:extLst>
                <a:ext uri="{FF2B5EF4-FFF2-40B4-BE49-F238E27FC236}">
                  <a16:creationId xmlns:a16="http://schemas.microsoft.com/office/drawing/2014/main" id="{D187B514-8FC5-49DD-B476-4B8DC6ED8EB5}"/>
                </a:ext>
              </a:extLst>
            </p:cNvPr>
            <p:cNvSpPr>
              <a:spLocks/>
            </p:cNvSpPr>
            <p:nvPr/>
          </p:nvSpPr>
          <p:spPr>
            <a:xfrm>
              <a:off x="2029279" y="282574"/>
              <a:ext cx="3062514" cy="957943"/>
            </a:xfrm>
            <a:prstGeom prst="rect">
              <a:avLst/>
            </a:prstGeom>
            <a:solidFill>
              <a:srgbClr val="E8AA86"/>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Total # of patients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SAPCReN</a:t>
              </a:r>
              <a:r>
                <a:rPr kumimoji="0" lang="en-US"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MaRNeT</a:t>
              </a:r>
              <a:r>
                <a:rPr kumimoji="0" lang="en-US"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MAPCReN</a:t>
              </a:r>
              <a:endParaRPr kumimoji="0" lang="en-CA"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9500DC9C-A65D-45C3-9C50-A9B6564246D2}"/>
                </a:ext>
              </a:extLst>
            </p:cNvPr>
            <p:cNvSpPr>
              <a:spLocks/>
            </p:cNvSpPr>
            <p:nvPr/>
          </p:nvSpPr>
          <p:spPr>
            <a:xfrm>
              <a:off x="6106884" y="523935"/>
              <a:ext cx="1785258" cy="551543"/>
            </a:xfrm>
            <a:prstGeom prst="rect">
              <a:avLst/>
            </a:prstGeom>
            <a:solidFill>
              <a:srgbClr val="E4707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Inclusion</a:t>
              </a:r>
              <a:r>
                <a:rPr kumimoji="0" lang="en-US" sz="1688"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criteria</a:t>
              </a:r>
              <a:endParaRPr kumimoji="0" lang="en-CA" sz="1688"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id="{390FEE68-06DD-4FB0-82F7-0B8643414DDD}"/>
                </a:ext>
              </a:extLst>
            </p:cNvPr>
            <p:cNvSpPr>
              <a:spLocks/>
            </p:cNvSpPr>
            <p:nvPr/>
          </p:nvSpPr>
          <p:spPr>
            <a:xfrm>
              <a:off x="2928256" y="1857375"/>
              <a:ext cx="1243693" cy="542925"/>
            </a:xfrm>
            <a:prstGeom prst="rect">
              <a:avLst/>
            </a:prstGeom>
            <a:solidFill>
              <a:srgbClr val="3F9AD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N=122,311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(100%)</a:t>
              </a:r>
              <a:endParaRPr kumimoji="0" lang="en-CA"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6" name="Rectangle 15">
              <a:extLst>
                <a:ext uri="{FF2B5EF4-FFF2-40B4-BE49-F238E27FC236}">
                  <a16:creationId xmlns:a16="http://schemas.microsoft.com/office/drawing/2014/main" id="{52CF2FE6-154B-4035-956C-D34A6C987F48}"/>
                </a:ext>
              </a:extLst>
            </p:cNvPr>
            <p:cNvSpPr>
              <a:spLocks/>
            </p:cNvSpPr>
            <p:nvPr/>
          </p:nvSpPr>
          <p:spPr>
            <a:xfrm>
              <a:off x="2928256" y="3017158"/>
              <a:ext cx="1243693" cy="542924"/>
            </a:xfrm>
            <a:prstGeom prst="rect">
              <a:avLst/>
            </a:prstGeom>
            <a:solidFill>
              <a:srgbClr val="3F9AD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a:t>
              </a: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22,218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(18.2%)</a:t>
              </a:r>
              <a:endParaRPr kumimoji="0" lang="en-CA"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EDCF3AAD-AF63-402A-80B9-586C7B7CED5A}"/>
                </a:ext>
              </a:extLst>
            </p:cNvPr>
            <p:cNvSpPr>
              <a:spLocks/>
            </p:cNvSpPr>
            <p:nvPr/>
          </p:nvSpPr>
          <p:spPr>
            <a:xfrm>
              <a:off x="2928256" y="4160614"/>
              <a:ext cx="1243693" cy="542925"/>
            </a:xfrm>
            <a:prstGeom prst="rect">
              <a:avLst/>
            </a:prstGeom>
            <a:solidFill>
              <a:srgbClr val="3F9AD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N=13,350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(10.9%)</a:t>
              </a:r>
              <a:endParaRPr kumimoji="0" lang="en-CA"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18" name="Straight Arrow Connector 17">
              <a:extLst>
                <a:ext uri="{FF2B5EF4-FFF2-40B4-BE49-F238E27FC236}">
                  <a16:creationId xmlns:a16="http://schemas.microsoft.com/office/drawing/2014/main" id="{035BCF8D-F2BE-474A-B9E9-FA99CB8F47A5}"/>
                </a:ext>
              </a:extLst>
            </p:cNvPr>
            <p:cNvCxnSpPr>
              <a:cxnSpLocks/>
              <a:stCxn id="11" idx="2"/>
              <a:endCxn id="13" idx="0"/>
            </p:cNvCxnSpPr>
            <p:nvPr/>
          </p:nvCxnSpPr>
          <p:spPr>
            <a:xfrm flipH="1">
              <a:off x="3550103" y="1240517"/>
              <a:ext cx="10433" cy="616858"/>
            </a:xfrm>
            <a:prstGeom prst="straightConnector1">
              <a:avLst/>
            </a:prstGeom>
            <a:noFill/>
            <a:ln w="6350" cap="flat" cmpd="sng" algn="ctr">
              <a:solidFill>
                <a:sysClr val="windowText" lastClr="000000"/>
              </a:solidFill>
              <a:prstDash val="solid"/>
              <a:miter lim="800000"/>
              <a:tailEnd type="triangle"/>
            </a:ln>
            <a:effectLst/>
          </p:spPr>
        </p:cxnSp>
        <p:cxnSp>
          <p:nvCxnSpPr>
            <p:cNvPr id="19" name="Straight Arrow Connector 18">
              <a:extLst>
                <a:ext uri="{FF2B5EF4-FFF2-40B4-BE49-F238E27FC236}">
                  <a16:creationId xmlns:a16="http://schemas.microsoft.com/office/drawing/2014/main" id="{74FF9C9F-CD74-4A32-9A60-78A5B8356DD6}"/>
                </a:ext>
              </a:extLst>
            </p:cNvPr>
            <p:cNvCxnSpPr>
              <a:cxnSpLocks/>
            </p:cNvCxnSpPr>
            <p:nvPr/>
          </p:nvCxnSpPr>
          <p:spPr>
            <a:xfrm flipH="1">
              <a:off x="3539668" y="2411958"/>
              <a:ext cx="10433" cy="616858"/>
            </a:xfrm>
            <a:prstGeom prst="straightConnector1">
              <a:avLst/>
            </a:prstGeom>
            <a:noFill/>
            <a:ln w="6350" cap="flat" cmpd="sng" algn="ctr">
              <a:solidFill>
                <a:sysClr val="windowText" lastClr="000000"/>
              </a:solidFill>
              <a:prstDash val="solid"/>
              <a:miter lim="800000"/>
              <a:tailEnd type="triangle"/>
            </a:ln>
            <a:effectLst/>
          </p:spPr>
        </p:cxnSp>
        <p:cxnSp>
          <p:nvCxnSpPr>
            <p:cNvPr id="20" name="Straight Arrow Connector 19">
              <a:extLst>
                <a:ext uri="{FF2B5EF4-FFF2-40B4-BE49-F238E27FC236}">
                  <a16:creationId xmlns:a16="http://schemas.microsoft.com/office/drawing/2014/main" id="{6C4E1BAE-F43D-4BD6-A500-F5F3DCC7B497}"/>
                </a:ext>
              </a:extLst>
            </p:cNvPr>
            <p:cNvCxnSpPr>
              <a:cxnSpLocks/>
            </p:cNvCxnSpPr>
            <p:nvPr/>
          </p:nvCxnSpPr>
          <p:spPr>
            <a:xfrm flipH="1">
              <a:off x="3529235" y="3543756"/>
              <a:ext cx="10433" cy="616858"/>
            </a:xfrm>
            <a:prstGeom prst="straightConnector1">
              <a:avLst/>
            </a:prstGeom>
            <a:noFill/>
            <a:ln w="6350" cap="flat" cmpd="sng" algn="ctr">
              <a:solidFill>
                <a:sysClr val="windowText" lastClr="000000"/>
              </a:solidFill>
              <a:prstDash val="solid"/>
              <a:miter lim="800000"/>
              <a:tailEnd type="triangle"/>
            </a:ln>
            <a:effectLst/>
          </p:spPr>
        </p:cxnSp>
        <p:cxnSp>
          <p:nvCxnSpPr>
            <p:cNvPr id="21" name="Straight Arrow Connector 20">
              <a:extLst>
                <a:ext uri="{FF2B5EF4-FFF2-40B4-BE49-F238E27FC236}">
                  <a16:creationId xmlns:a16="http://schemas.microsoft.com/office/drawing/2014/main" id="{0FD9F9D9-B102-4657-B2E2-000916C9E225}"/>
                </a:ext>
              </a:extLst>
            </p:cNvPr>
            <p:cNvCxnSpPr>
              <a:cxnSpLocks/>
            </p:cNvCxnSpPr>
            <p:nvPr/>
          </p:nvCxnSpPr>
          <p:spPr>
            <a:xfrm flipH="1">
              <a:off x="3518802" y="4694014"/>
              <a:ext cx="10433" cy="616858"/>
            </a:xfrm>
            <a:prstGeom prst="straightConnector1">
              <a:avLst/>
            </a:prstGeom>
            <a:noFill/>
            <a:ln w="6350" cap="flat" cmpd="sng" algn="ctr">
              <a:solidFill>
                <a:sysClr val="windowText" lastClr="000000"/>
              </a:solidFill>
              <a:prstDash val="solid"/>
              <a:miter lim="800000"/>
              <a:tailEnd type="triangle"/>
            </a:ln>
            <a:effectLst/>
          </p:spPr>
        </p:cxnSp>
        <p:sp>
          <p:nvSpPr>
            <p:cNvPr id="22" name="Rectangle 21">
              <a:extLst>
                <a:ext uri="{FF2B5EF4-FFF2-40B4-BE49-F238E27FC236}">
                  <a16:creationId xmlns:a16="http://schemas.microsoft.com/office/drawing/2014/main" id="{4D62D37D-1BE7-495F-B696-A49FECC3A4EE}"/>
                </a:ext>
              </a:extLst>
            </p:cNvPr>
            <p:cNvSpPr>
              <a:spLocks/>
            </p:cNvSpPr>
            <p:nvPr/>
          </p:nvSpPr>
          <p:spPr>
            <a:xfrm>
              <a:off x="2928254" y="5302526"/>
              <a:ext cx="1243693" cy="542925"/>
            </a:xfrm>
            <a:prstGeom prst="rect">
              <a:avLst/>
            </a:prstGeom>
            <a:solidFill>
              <a:srgbClr val="3F9AD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a:t>
              </a:r>
              <a:r>
                <a:rPr kumimoji="0" lang="en-US" sz="1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4,120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(3.4%)</a:t>
              </a:r>
              <a:endParaRPr kumimoji="0" lang="en-CA"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23" name="Straight Arrow Connector 22">
              <a:extLst>
                <a:ext uri="{FF2B5EF4-FFF2-40B4-BE49-F238E27FC236}">
                  <a16:creationId xmlns:a16="http://schemas.microsoft.com/office/drawing/2014/main" id="{B4189AD7-509F-426E-A6F8-F450E676AC5F}"/>
                </a:ext>
              </a:extLst>
            </p:cNvPr>
            <p:cNvCxnSpPr>
              <a:cxnSpLocks/>
            </p:cNvCxnSpPr>
            <p:nvPr/>
          </p:nvCxnSpPr>
          <p:spPr>
            <a:xfrm flipH="1">
              <a:off x="3518802" y="5845451"/>
              <a:ext cx="1" cy="287484"/>
            </a:xfrm>
            <a:prstGeom prst="straightConnector1">
              <a:avLst/>
            </a:prstGeom>
            <a:noFill/>
            <a:ln w="6350" cap="flat" cmpd="sng" algn="ctr">
              <a:solidFill>
                <a:sysClr val="windowText" lastClr="000000"/>
              </a:solidFill>
              <a:prstDash val="solid"/>
              <a:miter lim="800000"/>
              <a:tailEnd type="triangle"/>
            </a:ln>
            <a:effectLst/>
          </p:spPr>
        </p:cxnSp>
        <p:sp>
          <p:nvSpPr>
            <p:cNvPr id="24" name="Rectangle 23">
              <a:extLst>
                <a:ext uri="{FF2B5EF4-FFF2-40B4-BE49-F238E27FC236}">
                  <a16:creationId xmlns:a16="http://schemas.microsoft.com/office/drawing/2014/main" id="{0945A605-98AB-45F0-AABD-C36045C5B4CE}"/>
                </a:ext>
              </a:extLst>
            </p:cNvPr>
            <p:cNvSpPr>
              <a:spLocks/>
            </p:cNvSpPr>
            <p:nvPr/>
          </p:nvSpPr>
          <p:spPr>
            <a:xfrm>
              <a:off x="1987545" y="6216072"/>
              <a:ext cx="3062514" cy="789161"/>
            </a:xfrm>
            <a:prstGeom prst="rect">
              <a:avLst/>
            </a:prstGeom>
            <a:solidFill>
              <a:srgbClr val="E8AA86"/>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Total # of complex patients </a:t>
              </a:r>
            </a:p>
          </p:txBody>
        </p:sp>
        <p:sp>
          <p:nvSpPr>
            <p:cNvPr id="25" name="Rectangle 24">
              <a:extLst>
                <a:ext uri="{FF2B5EF4-FFF2-40B4-BE49-F238E27FC236}">
                  <a16:creationId xmlns:a16="http://schemas.microsoft.com/office/drawing/2014/main" id="{582C5180-5280-4D9B-9DB1-A3F952E6920C}"/>
                </a:ext>
              </a:extLst>
            </p:cNvPr>
            <p:cNvSpPr>
              <a:spLocks/>
            </p:cNvSpPr>
            <p:nvPr/>
          </p:nvSpPr>
          <p:spPr>
            <a:xfrm>
              <a:off x="4380592" y="2200305"/>
              <a:ext cx="4962525" cy="957943"/>
            </a:xfrm>
            <a:prstGeom prst="rect">
              <a:avLst/>
            </a:prstGeom>
            <a:solidFill>
              <a:srgbClr val="E4707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Patients who are at least 65 years old at start of SPIDER</a:t>
              </a:r>
            </a:p>
          </p:txBody>
        </p:sp>
        <p:sp>
          <p:nvSpPr>
            <p:cNvPr id="26" name="Rectangle 25">
              <a:extLst>
                <a:ext uri="{FF2B5EF4-FFF2-40B4-BE49-F238E27FC236}">
                  <a16:creationId xmlns:a16="http://schemas.microsoft.com/office/drawing/2014/main" id="{596942BD-765D-457E-82B1-25456D1A157B}"/>
                </a:ext>
              </a:extLst>
            </p:cNvPr>
            <p:cNvSpPr>
              <a:spLocks/>
            </p:cNvSpPr>
            <p:nvPr/>
          </p:nvSpPr>
          <p:spPr>
            <a:xfrm>
              <a:off x="4375602" y="4556568"/>
              <a:ext cx="4967515" cy="957944"/>
            </a:xfrm>
            <a:prstGeom prst="rect">
              <a:avLst/>
            </a:prstGeom>
            <a:solidFill>
              <a:srgbClr val="E4707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Patients who had 10+ prescriptions in 12 months prior to baseline</a:t>
              </a:r>
            </a:p>
          </p:txBody>
        </p:sp>
        <p:sp>
          <p:nvSpPr>
            <p:cNvPr id="27" name="Rectangle 26">
              <a:extLst>
                <a:ext uri="{FF2B5EF4-FFF2-40B4-BE49-F238E27FC236}">
                  <a16:creationId xmlns:a16="http://schemas.microsoft.com/office/drawing/2014/main" id="{53A44484-C668-40E0-9B6E-6663703E8B76}"/>
                </a:ext>
              </a:extLst>
            </p:cNvPr>
            <p:cNvSpPr>
              <a:spLocks/>
            </p:cNvSpPr>
            <p:nvPr/>
          </p:nvSpPr>
          <p:spPr>
            <a:xfrm>
              <a:off x="4375602" y="3365335"/>
              <a:ext cx="4967515" cy="957944"/>
            </a:xfrm>
            <a:prstGeom prst="rect">
              <a:avLst/>
            </a:prstGeom>
            <a:solidFill>
              <a:srgbClr val="E4707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Patients who had 2 or more visits to primary care clinic 24 months prior to baseline</a:t>
              </a:r>
            </a:p>
          </p:txBody>
        </p:sp>
        <p:cxnSp>
          <p:nvCxnSpPr>
            <p:cNvPr id="28" name="Straight Arrow Connector 27">
              <a:extLst>
                <a:ext uri="{FF2B5EF4-FFF2-40B4-BE49-F238E27FC236}">
                  <a16:creationId xmlns:a16="http://schemas.microsoft.com/office/drawing/2014/main" id="{2D7E81F6-9E49-4C72-9F58-7E7E3FECB7B1}"/>
                </a:ext>
              </a:extLst>
            </p:cNvPr>
            <p:cNvCxnSpPr>
              <a:cxnSpLocks/>
            </p:cNvCxnSpPr>
            <p:nvPr/>
          </p:nvCxnSpPr>
          <p:spPr>
            <a:xfrm flipH="1">
              <a:off x="3560536" y="2700654"/>
              <a:ext cx="815066" cy="0"/>
            </a:xfrm>
            <a:prstGeom prst="straightConnector1">
              <a:avLst/>
            </a:prstGeom>
            <a:noFill/>
            <a:ln w="6350"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1F5C94BB-DA4C-42AE-9DC1-5767066D5513}"/>
                </a:ext>
              </a:extLst>
            </p:cNvPr>
            <p:cNvCxnSpPr>
              <a:cxnSpLocks/>
            </p:cNvCxnSpPr>
            <p:nvPr/>
          </p:nvCxnSpPr>
          <p:spPr>
            <a:xfrm flipH="1">
              <a:off x="3529235" y="3814009"/>
              <a:ext cx="846366" cy="0"/>
            </a:xfrm>
            <a:prstGeom prst="straightConnector1">
              <a:avLst/>
            </a:prstGeom>
            <a:noFill/>
            <a:ln w="6350" cap="flat" cmpd="sng" algn="ctr">
              <a:solidFill>
                <a:sysClr val="windowText" lastClr="000000"/>
              </a:solidFill>
              <a:prstDash val="solid"/>
              <a:miter lim="800000"/>
              <a:tailEnd type="triangle"/>
            </a:ln>
            <a:effectLst/>
          </p:spPr>
        </p:cxnSp>
        <p:cxnSp>
          <p:nvCxnSpPr>
            <p:cNvPr id="30" name="Straight Arrow Connector 29">
              <a:extLst>
                <a:ext uri="{FF2B5EF4-FFF2-40B4-BE49-F238E27FC236}">
                  <a16:creationId xmlns:a16="http://schemas.microsoft.com/office/drawing/2014/main" id="{AD8A9506-8FB1-498B-9AF6-8B45F189DC77}"/>
                </a:ext>
              </a:extLst>
            </p:cNvPr>
            <p:cNvCxnSpPr>
              <a:cxnSpLocks/>
            </p:cNvCxnSpPr>
            <p:nvPr/>
          </p:nvCxnSpPr>
          <p:spPr>
            <a:xfrm flipH="1" flipV="1">
              <a:off x="3529235" y="5002443"/>
              <a:ext cx="846366" cy="12598"/>
            </a:xfrm>
            <a:prstGeom prst="straightConnector1">
              <a:avLst/>
            </a:prstGeom>
            <a:noFill/>
            <a:ln w="635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58676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3BF42-15E3-45DE-9178-89D1A226F86A}"/>
              </a:ext>
            </a:extLst>
          </p:cNvPr>
          <p:cNvPicPr>
            <a:picLocks noChangeAspect="1"/>
          </p:cNvPicPr>
          <p:nvPr/>
        </p:nvPicPr>
        <p:blipFill>
          <a:blip r:embed="rId2"/>
          <a:stretch>
            <a:fillRect/>
          </a:stretch>
        </p:blipFill>
        <p:spPr>
          <a:xfrm>
            <a:off x="4419600" y="152400"/>
            <a:ext cx="6367380" cy="5900406"/>
          </a:xfrm>
          <a:prstGeom prst="rect">
            <a:avLst/>
          </a:prstGeom>
        </p:spPr>
      </p:pic>
      <p:sp>
        <p:nvSpPr>
          <p:cNvPr id="6" name="Title 1">
            <a:extLst>
              <a:ext uri="{FF2B5EF4-FFF2-40B4-BE49-F238E27FC236}">
                <a16:creationId xmlns:a16="http://schemas.microsoft.com/office/drawing/2014/main" id="{5768B0F5-EDE0-BBEB-728F-AA93DD2A57F1}"/>
              </a:ext>
            </a:extLst>
          </p:cNvPr>
          <p:cNvSpPr>
            <a:spLocks noGrp="1"/>
          </p:cNvSpPr>
          <p:nvPr>
            <p:ph type="title"/>
          </p:nvPr>
        </p:nvSpPr>
        <p:spPr>
          <a:xfrm>
            <a:off x="319345" y="1130060"/>
            <a:ext cx="3871656" cy="3289539"/>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t>The SPIDER Table 1</a:t>
            </a:r>
            <a:endParaRPr kumimoji="0" lang="en-CA" i="0" u="none" strike="noStrike" kern="0" cap="none" spc="0" normalizeH="0" baseline="0" noProof="0" dirty="0">
              <a:ln>
                <a:noFill/>
              </a:ln>
              <a:solidFill>
                <a:prstClr val="black"/>
              </a:solidFill>
              <a:effectLst/>
              <a:uLnTx/>
              <a:uFillTx/>
              <a:ea typeface="Cambria" panose="02040503050406030204" pitchFamily="18" charset="0"/>
              <a:cs typeface="+mn-cs"/>
            </a:endParaRPr>
          </a:p>
        </p:txBody>
      </p:sp>
    </p:spTree>
    <p:extLst>
      <p:ext uri="{BB962C8B-B14F-4D97-AF65-F5344CB8AC3E}">
        <p14:creationId xmlns:p14="http://schemas.microsoft.com/office/powerpoint/2010/main" val="30966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45D36D-9D93-433D-907B-D2ADCCA95B9E}"/>
              </a:ext>
            </a:extLst>
          </p:cNvPr>
          <p:cNvSpPr txBox="1"/>
          <p:nvPr/>
        </p:nvSpPr>
        <p:spPr>
          <a:xfrm>
            <a:off x="914400" y="1981200"/>
            <a:ext cx="10668000" cy="4031873"/>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63% of patients were prescribed at least 1 PIP. </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indent="-285750">
              <a:buFont typeface="Wingdings" panose="05000000000000000000" pitchFamily="2" charset="2"/>
              <a:buChar char="Ø"/>
            </a:pPr>
            <a:r>
              <a:rPr lang="en-CA" sz="3200" b="1" kern="100" dirty="0">
                <a:latin typeface="Cambria" panose="02040503050406030204" pitchFamily="18" charset="0"/>
                <a:ea typeface="Cambria" panose="02040503050406030204" pitchFamily="18" charset="0"/>
                <a:cs typeface="Times New Roman" panose="02020603050405020304" pitchFamily="18" charset="0"/>
              </a:rPr>
              <a:t> P</a:t>
            </a:r>
            <a:r>
              <a:rPr lang="en-CA" sz="3200" b="1" kern="100" dirty="0">
                <a:effectLst/>
                <a:latin typeface="Cambria" panose="02040503050406030204" pitchFamily="18" charset="0"/>
                <a:ea typeface="Cambria" panose="02040503050406030204" pitchFamily="18" charset="0"/>
                <a:cs typeface="Times New Roman" panose="02020603050405020304" pitchFamily="18" charset="0"/>
              </a:rPr>
              <a:t>reliminary analysis: </a:t>
            </a:r>
            <a:r>
              <a:rPr lang="en-CA" sz="3200" b="1" kern="100" dirty="0">
                <a:latin typeface="Cambria" panose="02040503050406030204" pitchFamily="18" charset="0"/>
                <a:ea typeface="Cambria" panose="02040503050406030204" pitchFamily="18" charset="0"/>
                <a:cs typeface="Times New Roman" panose="02020603050405020304" pitchFamily="18" charset="0"/>
              </a:rPr>
              <a:t> </a:t>
            </a:r>
            <a:r>
              <a:rPr lang="en-CA" sz="3200" b="1" kern="100" dirty="0">
                <a:effectLst/>
                <a:latin typeface="Cambria" panose="02040503050406030204" pitchFamily="18" charset="0"/>
                <a:ea typeface="Cambria" panose="02040503050406030204" pitchFamily="18" charset="0"/>
                <a:cs typeface="Times New Roman" panose="02020603050405020304" pitchFamily="18" charset="0"/>
              </a:rPr>
              <a:t>PIPs decreased by 12% in the control arm and 13.3% in the intervention arm.</a:t>
            </a:r>
            <a:r>
              <a:rPr lang="en-CA" sz="3200" b="1" kern="100" dirty="0">
                <a:latin typeface="Cambria" panose="02040503050406030204" pitchFamily="18" charset="0"/>
                <a:ea typeface="Cambria" panose="02040503050406030204" pitchFamily="18" charset="0"/>
                <a:cs typeface="Times New Roman" panose="02020603050405020304" pitchFamily="18" charset="0"/>
              </a:rPr>
              <a:t> </a:t>
            </a:r>
          </a:p>
          <a:p>
            <a:pPr marL="285750" indent="-285750">
              <a:buFont typeface="Wingdings" panose="05000000000000000000" pitchFamily="2" charset="2"/>
              <a:buChar char="Ø"/>
            </a:pPr>
            <a:endParaRPr lang="en-CA" sz="3200" b="1" kern="100" dirty="0">
              <a:latin typeface="Cambria" panose="02040503050406030204" pitchFamily="18" charset="0"/>
              <a:ea typeface="Cambria" panose="02040503050406030204" pitchFamily="18" charset="0"/>
              <a:cs typeface="Times New Roman" panose="02020603050405020304" pitchFamily="18" charset="0"/>
            </a:endParaRPr>
          </a:p>
          <a:p>
            <a:pPr marL="285750" indent="-285750">
              <a:buFont typeface="Wingdings" panose="05000000000000000000" pitchFamily="2" charset="2"/>
              <a:buChar char="Ø"/>
            </a:pPr>
            <a:r>
              <a:rPr lang="en-CA" sz="3200" b="1" kern="100" dirty="0">
                <a:effectLst/>
                <a:latin typeface="Cambria" panose="02040503050406030204" pitchFamily="18" charset="0"/>
                <a:ea typeface="Cambria" panose="02040503050406030204" pitchFamily="18" charset="0"/>
                <a:cs typeface="Times New Roman" panose="02020603050405020304" pitchFamily="18" charset="0"/>
              </a:rPr>
              <a:t> The proportion of patients not on any PIP increased by 9.5% in the control arm and 10.3% in the intervention arm. </a:t>
            </a:r>
          </a:p>
        </p:txBody>
      </p:sp>
      <p:sp>
        <p:nvSpPr>
          <p:cNvPr id="2" name="Title 1">
            <a:extLst>
              <a:ext uri="{FF2B5EF4-FFF2-40B4-BE49-F238E27FC236}">
                <a16:creationId xmlns:a16="http://schemas.microsoft.com/office/drawing/2014/main" id="{235C6E36-70BE-6E5F-5783-3A7FF800CE0F}"/>
              </a:ext>
            </a:extLst>
          </p:cNvPr>
          <p:cNvSpPr>
            <a:spLocks noGrp="1"/>
          </p:cNvSpPr>
          <p:nvPr>
            <p:ph type="title"/>
          </p:nvPr>
        </p:nvSpPr>
        <p:spPr>
          <a:xfrm>
            <a:off x="838200" y="457200"/>
            <a:ext cx="10515600" cy="1325563"/>
          </a:xfrm>
        </p:spPr>
        <p:txBody>
          <a:bodyPr/>
          <a:lstStyle/>
          <a:p>
            <a:r>
              <a:rPr lang="en-US" dirty="0"/>
              <a:t>SPIDER Preliminary </a:t>
            </a:r>
            <a:r>
              <a:rPr lang="en-CA" dirty="0"/>
              <a:t>Results (3 PBRLSs)</a:t>
            </a:r>
          </a:p>
        </p:txBody>
      </p:sp>
    </p:spTree>
    <p:extLst>
      <p:ext uri="{BB962C8B-B14F-4D97-AF65-F5344CB8AC3E}">
        <p14:creationId xmlns:p14="http://schemas.microsoft.com/office/powerpoint/2010/main" val="257696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5C7500-FE45-4A0F-AF75-0CE47D4451F4}"/>
              </a:ext>
            </a:extLst>
          </p:cNvPr>
          <p:cNvPicPr>
            <a:picLocks noChangeAspect="1"/>
          </p:cNvPicPr>
          <p:nvPr/>
        </p:nvPicPr>
        <p:blipFill>
          <a:blip r:embed="rId2"/>
          <a:stretch>
            <a:fillRect/>
          </a:stretch>
        </p:blipFill>
        <p:spPr>
          <a:xfrm>
            <a:off x="7315200" y="757237"/>
            <a:ext cx="4391025" cy="5343525"/>
          </a:xfrm>
          <a:prstGeom prst="rect">
            <a:avLst/>
          </a:prstGeom>
        </p:spPr>
      </p:pic>
      <p:sp>
        <p:nvSpPr>
          <p:cNvPr id="5" name="TextBox 4">
            <a:extLst>
              <a:ext uri="{FF2B5EF4-FFF2-40B4-BE49-F238E27FC236}">
                <a16:creationId xmlns:a16="http://schemas.microsoft.com/office/drawing/2014/main" id="{D9CA40F8-8C35-4A7C-BFAC-786816EB38FC}"/>
              </a:ext>
            </a:extLst>
          </p:cNvPr>
          <p:cNvSpPr txBox="1"/>
          <p:nvPr/>
        </p:nvSpPr>
        <p:spPr>
          <a:xfrm>
            <a:off x="304800" y="757237"/>
            <a:ext cx="6096000" cy="923330"/>
          </a:xfrm>
          <a:prstGeom prst="rect">
            <a:avLst/>
          </a:prstGeom>
          <a:noFill/>
        </p:spPr>
        <p:txBody>
          <a:bodyPr wrap="square">
            <a:spAutoFit/>
          </a:bodyPr>
          <a:lstStyle/>
          <a:p>
            <a:pPr marR="0" lvl="0">
              <a:spcBef>
                <a:spcPts val="0"/>
              </a:spcBef>
              <a:spcAft>
                <a:spcPts val="0"/>
              </a:spcAf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Remembrance for Juanna Ricketts, SPIDER patients partner and patient</a:t>
            </a:r>
            <a:r>
              <a:rPr lang="en-CA" sz="1800" dirty="0">
                <a:solidFill>
                  <a:srgbClr val="4A3C31"/>
                </a:solidFill>
                <a:effectLst/>
                <a:latin typeface="Calibri" panose="020F0502020204030204" pitchFamily="34" charset="0"/>
                <a:ea typeface="Calibri" panose="020F0502020204030204" pitchFamily="34" charset="0"/>
                <a:cs typeface="Calibri" panose="020F0502020204030204" pitchFamily="34" charset="0"/>
              </a:rPr>
              <a:t> partner on Maritime Family Practice Research Network advisory committee.</a:t>
            </a:r>
            <a:endParaRPr lang="en-CA" sz="1600" dirty="0">
              <a:effectLst/>
              <a:latin typeface="Calibri" panose="020F0502020204030204" pitchFamily="34" charset="0"/>
              <a:ea typeface="Calibri" panose="020F0502020204030204" pitchFamily="34" charset="0"/>
            </a:endParaRPr>
          </a:p>
        </p:txBody>
      </p:sp>
      <p:pic>
        <p:nvPicPr>
          <p:cNvPr id="6" name="Picture 5" descr="Obituary of Juanna Fontella Delta Lopes (Ricketts)">
            <a:extLst>
              <a:ext uri="{FF2B5EF4-FFF2-40B4-BE49-F238E27FC236}">
                <a16:creationId xmlns:a16="http://schemas.microsoft.com/office/drawing/2014/main" id="{5FD2D5DF-128B-4287-8585-8DD3CD12A4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905000"/>
            <a:ext cx="3857625" cy="3857625"/>
          </a:xfrm>
          <a:prstGeom prst="rect">
            <a:avLst/>
          </a:prstGeom>
          <a:noFill/>
          <a:ln>
            <a:noFill/>
          </a:ln>
        </p:spPr>
      </p:pic>
    </p:spTree>
    <p:extLst>
      <p:ext uri="{BB962C8B-B14F-4D97-AF65-F5344CB8AC3E}">
        <p14:creationId xmlns:p14="http://schemas.microsoft.com/office/powerpoint/2010/main" val="393823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540AE99-675F-4667-852B-887A244EF388}"/>
              </a:ext>
            </a:extLst>
          </p:cNvPr>
          <p:cNvSpPr txBox="1"/>
          <p:nvPr/>
        </p:nvSpPr>
        <p:spPr>
          <a:xfrm>
            <a:off x="-457200" y="354314"/>
            <a:ext cx="12192000"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4179BD"/>
                </a:solidFill>
                <a:effectLst/>
                <a:uLnTx/>
                <a:uFillTx/>
                <a:latin typeface="Trebuchet MS"/>
                <a:sym typeface="Trebuchet MS"/>
              </a:rPr>
              <a:t>The SPIDER Team</a:t>
            </a:r>
            <a:endParaRPr lang="en-CA" sz="4400" dirty="0">
              <a:latin typeface="+mj-lt"/>
            </a:endParaRPr>
          </a:p>
        </p:txBody>
      </p:sp>
      <p:pic>
        <p:nvPicPr>
          <p:cNvPr id="33" name="Picture 32">
            <a:extLst>
              <a:ext uri="{FF2B5EF4-FFF2-40B4-BE49-F238E27FC236}">
                <a16:creationId xmlns:a16="http://schemas.microsoft.com/office/drawing/2014/main" id="{6E5B8A90-7A90-487A-B85B-32CD66D9D40A}"/>
              </a:ext>
            </a:extLst>
          </p:cNvPr>
          <p:cNvPicPr>
            <a:picLocks noChangeAspect="1"/>
          </p:cNvPicPr>
          <p:nvPr/>
        </p:nvPicPr>
        <p:blipFill>
          <a:blip r:embed="rId2"/>
          <a:stretch>
            <a:fillRect/>
          </a:stretch>
        </p:blipFill>
        <p:spPr>
          <a:xfrm>
            <a:off x="1029090" y="5321532"/>
            <a:ext cx="822960" cy="822960"/>
          </a:xfrm>
          <a:prstGeom prst="rect">
            <a:avLst/>
          </a:prstGeom>
        </p:spPr>
      </p:pic>
      <p:pic>
        <p:nvPicPr>
          <p:cNvPr id="34" name="Picture 33">
            <a:extLst>
              <a:ext uri="{FF2B5EF4-FFF2-40B4-BE49-F238E27FC236}">
                <a16:creationId xmlns:a16="http://schemas.microsoft.com/office/drawing/2014/main" id="{2099DB80-2705-48F1-813C-6FC510CB4E93}"/>
              </a:ext>
            </a:extLst>
          </p:cNvPr>
          <p:cNvPicPr>
            <a:picLocks noChangeAspect="1"/>
          </p:cNvPicPr>
          <p:nvPr/>
        </p:nvPicPr>
        <p:blipFill>
          <a:blip r:embed="rId3"/>
          <a:stretch>
            <a:fillRect/>
          </a:stretch>
        </p:blipFill>
        <p:spPr>
          <a:xfrm>
            <a:off x="1852050" y="5321532"/>
            <a:ext cx="838636" cy="822960"/>
          </a:xfrm>
          <a:prstGeom prst="rect">
            <a:avLst/>
          </a:prstGeom>
        </p:spPr>
      </p:pic>
      <p:pic>
        <p:nvPicPr>
          <p:cNvPr id="35" name="Picture 34">
            <a:extLst>
              <a:ext uri="{FF2B5EF4-FFF2-40B4-BE49-F238E27FC236}">
                <a16:creationId xmlns:a16="http://schemas.microsoft.com/office/drawing/2014/main" id="{FB24BE6C-745B-4010-993A-890B3DD26888}"/>
              </a:ext>
            </a:extLst>
          </p:cNvPr>
          <p:cNvPicPr>
            <a:picLocks noChangeAspect="1"/>
          </p:cNvPicPr>
          <p:nvPr/>
        </p:nvPicPr>
        <p:blipFill>
          <a:blip r:embed="rId4"/>
          <a:stretch>
            <a:fillRect/>
          </a:stretch>
        </p:blipFill>
        <p:spPr>
          <a:xfrm>
            <a:off x="2669691" y="5321532"/>
            <a:ext cx="842648" cy="822960"/>
          </a:xfrm>
          <a:prstGeom prst="rect">
            <a:avLst/>
          </a:prstGeom>
        </p:spPr>
      </p:pic>
      <p:pic>
        <p:nvPicPr>
          <p:cNvPr id="36" name="Picture 35" descr="A picture containing person, wall, person, indoor&#10;&#10;Description automatically generated">
            <a:extLst>
              <a:ext uri="{FF2B5EF4-FFF2-40B4-BE49-F238E27FC236}">
                <a16:creationId xmlns:a16="http://schemas.microsoft.com/office/drawing/2014/main" id="{CFFACC5E-C9D0-4412-8857-A636AE4F8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6363" y="5321532"/>
            <a:ext cx="643079" cy="822960"/>
          </a:xfrm>
          <a:prstGeom prst="rect">
            <a:avLst/>
          </a:prstGeom>
        </p:spPr>
      </p:pic>
      <p:pic>
        <p:nvPicPr>
          <p:cNvPr id="37" name="Picture 36">
            <a:extLst>
              <a:ext uri="{FF2B5EF4-FFF2-40B4-BE49-F238E27FC236}">
                <a16:creationId xmlns:a16="http://schemas.microsoft.com/office/drawing/2014/main" id="{BA2388AC-A577-4DF5-ABCF-992658CE1E75}"/>
              </a:ext>
            </a:extLst>
          </p:cNvPr>
          <p:cNvPicPr>
            <a:picLocks noChangeAspect="1"/>
          </p:cNvPicPr>
          <p:nvPr/>
        </p:nvPicPr>
        <p:blipFill>
          <a:blip r:embed="rId6"/>
          <a:stretch>
            <a:fillRect/>
          </a:stretch>
        </p:blipFill>
        <p:spPr>
          <a:xfrm>
            <a:off x="4133942" y="5321533"/>
            <a:ext cx="643079" cy="822961"/>
          </a:xfrm>
          <a:prstGeom prst="rect">
            <a:avLst/>
          </a:prstGeom>
        </p:spPr>
      </p:pic>
      <p:pic>
        <p:nvPicPr>
          <p:cNvPr id="38" name="Picture 37">
            <a:extLst>
              <a:ext uri="{FF2B5EF4-FFF2-40B4-BE49-F238E27FC236}">
                <a16:creationId xmlns:a16="http://schemas.microsoft.com/office/drawing/2014/main" id="{26BE2C86-5C8E-46CD-9D82-40FC843C18F1}"/>
              </a:ext>
            </a:extLst>
          </p:cNvPr>
          <p:cNvPicPr>
            <a:picLocks noChangeAspect="1"/>
          </p:cNvPicPr>
          <p:nvPr/>
        </p:nvPicPr>
        <p:blipFill>
          <a:blip r:embed="rId7"/>
          <a:stretch>
            <a:fillRect/>
          </a:stretch>
        </p:blipFill>
        <p:spPr>
          <a:xfrm>
            <a:off x="4771045" y="5320974"/>
            <a:ext cx="637103" cy="815314"/>
          </a:xfrm>
          <a:prstGeom prst="rect">
            <a:avLst/>
          </a:prstGeom>
        </p:spPr>
      </p:pic>
      <p:pic>
        <p:nvPicPr>
          <p:cNvPr id="39" name="Picture 38" descr="A person wearing glasses&#10;&#10;Description automatically generated with low confidence">
            <a:extLst>
              <a:ext uri="{FF2B5EF4-FFF2-40B4-BE49-F238E27FC236}">
                <a16:creationId xmlns:a16="http://schemas.microsoft.com/office/drawing/2014/main" id="{49379EAA-6C51-4F74-8283-692A3E81C2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8278" y="5309590"/>
            <a:ext cx="658523" cy="834902"/>
          </a:xfrm>
          <a:prstGeom prst="rect">
            <a:avLst/>
          </a:prstGeom>
        </p:spPr>
      </p:pic>
      <p:pic>
        <p:nvPicPr>
          <p:cNvPr id="40" name="Picture 39">
            <a:extLst>
              <a:ext uri="{FF2B5EF4-FFF2-40B4-BE49-F238E27FC236}">
                <a16:creationId xmlns:a16="http://schemas.microsoft.com/office/drawing/2014/main" id="{3B72A178-15E6-416A-876E-D3F15C2E4A66}"/>
              </a:ext>
            </a:extLst>
          </p:cNvPr>
          <p:cNvPicPr>
            <a:picLocks noChangeAspect="1"/>
          </p:cNvPicPr>
          <p:nvPr/>
        </p:nvPicPr>
        <p:blipFill>
          <a:blip r:embed="rId9"/>
          <a:stretch>
            <a:fillRect/>
          </a:stretch>
        </p:blipFill>
        <p:spPr>
          <a:xfrm>
            <a:off x="6054061" y="5299015"/>
            <a:ext cx="662832" cy="845478"/>
          </a:xfrm>
          <a:prstGeom prst="rect">
            <a:avLst/>
          </a:prstGeom>
        </p:spPr>
      </p:pic>
      <p:pic>
        <p:nvPicPr>
          <p:cNvPr id="41" name="Picture 40">
            <a:extLst>
              <a:ext uri="{FF2B5EF4-FFF2-40B4-BE49-F238E27FC236}">
                <a16:creationId xmlns:a16="http://schemas.microsoft.com/office/drawing/2014/main" id="{DC1BB1DD-C6F8-49CD-A303-2C176A146DD3}"/>
              </a:ext>
            </a:extLst>
          </p:cNvPr>
          <p:cNvPicPr>
            <a:picLocks noChangeAspect="1"/>
          </p:cNvPicPr>
          <p:nvPr/>
        </p:nvPicPr>
        <p:blipFill>
          <a:blip r:embed="rId10"/>
          <a:stretch>
            <a:fillRect/>
          </a:stretch>
        </p:blipFill>
        <p:spPr>
          <a:xfrm>
            <a:off x="6737037" y="5292268"/>
            <a:ext cx="619799" cy="852224"/>
          </a:xfrm>
          <a:prstGeom prst="rect">
            <a:avLst/>
          </a:prstGeom>
        </p:spPr>
      </p:pic>
      <p:pic>
        <p:nvPicPr>
          <p:cNvPr id="42" name="Picture 41" descr="A picture containing person, outdoor, tree, person&#10;&#10;Description automatically generated">
            <a:extLst>
              <a:ext uri="{FF2B5EF4-FFF2-40B4-BE49-F238E27FC236}">
                <a16:creationId xmlns:a16="http://schemas.microsoft.com/office/drawing/2014/main" id="{CD3D83EC-54CB-467E-BD52-3D824E2989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2711" y="5292267"/>
            <a:ext cx="704910" cy="852225"/>
          </a:xfrm>
          <a:prstGeom prst="rect">
            <a:avLst/>
          </a:prstGeom>
        </p:spPr>
      </p:pic>
      <p:pic>
        <p:nvPicPr>
          <p:cNvPr id="43" name="Picture 42">
            <a:extLst>
              <a:ext uri="{FF2B5EF4-FFF2-40B4-BE49-F238E27FC236}">
                <a16:creationId xmlns:a16="http://schemas.microsoft.com/office/drawing/2014/main" id="{74E9D2BA-9413-4838-9C48-8C972357BD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0839" y="1475444"/>
            <a:ext cx="5029201" cy="3771901"/>
          </a:xfrm>
          <a:prstGeom prst="rect">
            <a:avLst/>
          </a:prstGeom>
        </p:spPr>
      </p:pic>
      <p:pic>
        <p:nvPicPr>
          <p:cNvPr id="44" name="Picture 43" descr="A picture containing person, indoor, posing&#10;&#10;Description automatically generated">
            <a:extLst>
              <a:ext uri="{FF2B5EF4-FFF2-40B4-BE49-F238E27FC236}">
                <a16:creationId xmlns:a16="http://schemas.microsoft.com/office/drawing/2014/main" id="{9988523E-80F0-4307-B4B8-B19AE9C1B5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91540" y="5294532"/>
            <a:ext cx="940510" cy="841756"/>
          </a:xfrm>
          <a:prstGeom prst="rect">
            <a:avLst/>
          </a:prstGeom>
        </p:spPr>
      </p:pic>
      <p:pic>
        <p:nvPicPr>
          <p:cNvPr id="45" name="Picture 44">
            <a:extLst>
              <a:ext uri="{FF2B5EF4-FFF2-40B4-BE49-F238E27FC236}">
                <a16:creationId xmlns:a16="http://schemas.microsoft.com/office/drawing/2014/main" id="{54632010-079E-4241-AE08-0B99B3F28DD6}"/>
              </a:ext>
            </a:extLst>
          </p:cNvPr>
          <p:cNvPicPr>
            <a:picLocks noChangeAspect="1"/>
          </p:cNvPicPr>
          <p:nvPr/>
        </p:nvPicPr>
        <p:blipFill>
          <a:blip r:embed="rId14"/>
          <a:stretch>
            <a:fillRect/>
          </a:stretch>
        </p:blipFill>
        <p:spPr>
          <a:xfrm>
            <a:off x="9024320" y="5292267"/>
            <a:ext cx="826698" cy="826698"/>
          </a:xfrm>
          <a:prstGeom prst="rect">
            <a:avLst/>
          </a:prstGeom>
        </p:spPr>
      </p:pic>
      <p:pic>
        <p:nvPicPr>
          <p:cNvPr id="46" name="Picture 45">
            <a:extLst>
              <a:ext uri="{FF2B5EF4-FFF2-40B4-BE49-F238E27FC236}">
                <a16:creationId xmlns:a16="http://schemas.microsoft.com/office/drawing/2014/main" id="{4CBCFC36-312D-4CDB-B568-E79963EBC488}"/>
              </a:ext>
            </a:extLst>
          </p:cNvPr>
          <p:cNvPicPr>
            <a:picLocks noChangeAspect="1"/>
          </p:cNvPicPr>
          <p:nvPr/>
        </p:nvPicPr>
        <p:blipFill>
          <a:blip r:embed="rId15"/>
          <a:stretch>
            <a:fillRect/>
          </a:stretch>
        </p:blipFill>
        <p:spPr>
          <a:xfrm>
            <a:off x="9770951" y="5292267"/>
            <a:ext cx="776267" cy="822960"/>
          </a:xfrm>
          <a:prstGeom prst="rect">
            <a:avLst/>
          </a:prstGeom>
        </p:spPr>
      </p:pic>
      <p:pic>
        <p:nvPicPr>
          <p:cNvPr id="47" name="Content Placeholder 7">
            <a:extLst>
              <a:ext uri="{FF2B5EF4-FFF2-40B4-BE49-F238E27FC236}">
                <a16:creationId xmlns:a16="http://schemas.microsoft.com/office/drawing/2014/main" id="{D7C6159D-87D2-4515-B091-EDBE4A3A6F7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08148" y="1496593"/>
            <a:ext cx="5469953" cy="3761327"/>
          </a:xfrm>
          <a:prstGeom prst="rect">
            <a:avLst/>
          </a:prstGeom>
        </p:spPr>
      </p:pic>
    </p:spTree>
    <p:extLst>
      <p:ext uri="{BB962C8B-B14F-4D97-AF65-F5344CB8AC3E}">
        <p14:creationId xmlns:p14="http://schemas.microsoft.com/office/powerpoint/2010/main" val="28885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F69A079-9215-428F-86B5-2204AEFBC396}"/>
              </a:ext>
            </a:extLst>
          </p:cNvPr>
          <p:cNvGrpSpPr/>
          <p:nvPr/>
        </p:nvGrpSpPr>
        <p:grpSpPr>
          <a:xfrm>
            <a:off x="2138664" y="915461"/>
            <a:ext cx="7914671" cy="4637911"/>
            <a:chOff x="24807798" y="17106188"/>
            <a:chExt cx="7914671" cy="4637911"/>
          </a:xfrm>
        </p:grpSpPr>
        <p:sp>
          <p:nvSpPr>
            <p:cNvPr id="18" name="Rectangle 17">
              <a:extLst>
                <a:ext uri="{FF2B5EF4-FFF2-40B4-BE49-F238E27FC236}">
                  <a16:creationId xmlns:a16="http://schemas.microsoft.com/office/drawing/2014/main" id="{BDAEE617-8B3C-4FB0-A69B-35C2F01C2905}"/>
                </a:ext>
              </a:extLst>
            </p:cNvPr>
            <p:cNvSpPr/>
            <p:nvPr/>
          </p:nvSpPr>
          <p:spPr>
            <a:xfrm>
              <a:off x="24807798" y="17116532"/>
              <a:ext cx="7914671" cy="2789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close up of a sign&#10;&#10;Description automatically generated">
              <a:extLst>
                <a:ext uri="{FF2B5EF4-FFF2-40B4-BE49-F238E27FC236}">
                  <a16:creationId xmlns:a16="http://schemas.microsoft.com/office/drawing/2014/main" id="{801E8761-9B00-44B1-AFA8-E047867F1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2463" y="19262200"/>
              <a:ext cx="2317448" cy="537681"/>
            </a:xfrm>
            <a:prstGeom prst="rect">
              <a:avLst/>
            </a:prstGeom>
          </p:spPr>
        </p:pic>
        <p:pic>
          <p:nvPicPr>
            <p:cNvPr id="20" name="Picture 19" descr="A logo with green and yellow leaves&#10;&#10;Description automatically generated">
              <a:extLst>
                <a:ext uri="{FF2B5EF4-FFF2-40B4-BE49-F238E27FC236}">
                  <a16:creationId xmlns:a16="http://schemas.microsoft.com/office/drawing/2014/main" id="{2E3946BD-8024-42F9-8582-A30135C94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4321" y="17154769"/>
              <a:ext cx="1337447" cy="775266"/>
            </a:xfrm>
            <a:prstGeom prst="rect">
              <a:avLst/>
            </a:prstGeom>
          </p:spPr>
        </p:pic>
        <p:pic>
          <p:nvPicPr>
            <p:cNvPr id="21" name="Picture 20" descr="A logo with yellow and red colors&#10;&#10;Description automatically generated">
              <a:extLst>
                <a:ext uri="{FF2B5EF4-FFF2-40B4-BE49-F238E27FC236}">
                  <a16:creationId xmlns:a16="http://schemas.microsoft.com/office/drawing/2014/main" id="{1454DAAD-1BD4-4011-90A2-C8C0E104E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3611" y="18221744"/>
              <a:ext cx="1281856" cy="741767"/>
            </a:xfrm>
            <a:prstGeom prst="rect">
              <a:avLst/>
            </a:prstGeom>
          </p:spPr>
        </p:pic>
        <p:pic>
          <p:nvPicPr>
            <p:cNvPr id="22" name="Picture 21">
              <a:extLst>
                <a:ext uri="{FF2B5EF4-FFF2-40B4-BE49-F238E27FC236}">
                  <a16:creationId xmlns:a16="http://schemas.microsoft.com/office/drawing/2014/main" id="{E68A78EB-DE38-4463-8450-781A9C2741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51505" y="19457800"/>
              <a:ext cx="2708970" cy="326025"/>
            </a:xfrm>
            <a:prstGeom prst="rect">
              <a:avLst/>
            </a:prstGeom>
          </p:spPr>
        </p:pic>
        <p:pic>
          <p:nvPicPr>
            <p:cNvPr id="23" name="Picture 22" descr="A logo of a map&#10;&#10;Description automatically generated">
              <a:extLst>
                <a:ext uri="{FF2B5EF4-FFF2-40B4-BE49-F238E27FC236}">
                  <a16:creationId xmlns:a16="http://schemas.microsoft.com/office/drawing/2014/main" id="{BFB592C0-5C6D-4E02-8819-D5B5B4620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18537" y="17167382"/>
              <a:ext cx="1501692" cy="877460"/>
            </a:xfrm>
            <a:prstGeom prst="rect">
              <a:avLst/>
            </a:prstGeom>
          </p:spPr>
        </p:pic>
        <p:pic>
          <p:nvPicPr>
            <p:cNvPr id="24" name="Picture 23" descr="A close-up of a logo&#10;&#10;Description automatically generated">
              <a:extLst>
                <a:ext uri="{FF2B5EF4-FFF2-40B4-BE49-F238E27FC236}">
                  <a16:creationId xmlns:a16="http://schemas.microsoft.com/office/drawing/2014/main" id="{FED6F7CD-70F2-4A5D-BA70-1E2C86816F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40255" y="17193963"/>
              <a:ext cx="1317304" cy="721691"/>
            </a:xfrm>
            <a:prstGeom prst="rect">
              <a:avLst/>
            </a:prstGeom>
          </p:spPr>
        </p:pic>
        <p:pic>
          <p:nvPicPr>
            <p:cNvPr id="25" name="Picture 24" descr="A red and grey logo&#10;&#10;Description automatically generated">
              <a:extLst>
                <a:ext uri="{FF2B5EF4-FFF2-40B4-BE49-F238E27FC236}">
                  <a16:creationId xmlns:a16="http://schemas.microsoft.com/office/drawing/2014/main" id="{92A3B306-65D7-4996-AE4C-A5560E2F6F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36041" y="17106188"/>
              <a:ext cx="1337446" cy="1337446"/>
            </a:xfrm>
            <a:prstGeom prst="rect">
              <a:avLst/>
            </a:prstGeom>
          </p:spPr>
        </p:pic>
        <p:pic>
          <p:nvPicPr>
            <p:cNvPr id="26" name="Picture 25" descr="A logo with blue letters and orange dots&#10;&#10;Description automatically generated">
              <a:extLst>
                <a:ext uri="{FF2B5EF4-FFF2-40B4-BE49-F238E27FC236}">
                  <a16:creationId xmlns:a16="http://schemas.microsoft.com/office/drawing/2014/main" id="{BC54A922-539D-4540-B706-135B76C3DE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81361" y="18234325"/>
              <a:ext cx="2423649" cy="802533"/>
            </a:xfrm>
            <a:prstGeom prst="rect">
              <a:avLst/>
            </a:prstGeom>
          </p:spPr>
        </p:pic>
        <p:pic>
          <p:nvPicPr>
            <p:cNvPr id="27" name="Picture 26" descr="A blue text on a black background&#10;&#10;Description automatically generated">
              <a:extLst>
                <a:ext uri="{FF2B5EF4-FFF2-40B4-BE49-F238E27FC236}">
                  <a16:creationId xmlns:a16="http://schemas.microsoft.com/office/drawing/2014/main" id="{F2685851-47A8-4027-8B5A-73BA8EB75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73487" y="19013629"/>
              <a:ext cx="1804060" cy="1014784"/>
            </a:xfrm>
            <a:prstGeom prst="rect">
              <a:avLst/>
            </a:prstGeom>
          </p:spPr>
        </p:pic>
        <p:pic>
          <p:nvPicPr>
            <p:cNvPr id="28" name="Picture 27">
              <a:extLst>
                <a:ext uri="{FF2B5EF4-FFF2-40B4-BE49-F238E27FC236}">
                  <a16:creationId xmlns:a16="http://schemas.microsoft.com/office/drawing/2014/main" id="{66181BB4-E9DE-481F-8499-1D1F9506AD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42626" y="17815229"/>
              <a:ext cx="1590476" cy="1371429"/>
            </a:xfrm>
            <a:prstGeom prst="rect">
              <a:avLst/>
            </a:prstGeom>
          </p:spPr>
        </p:pic>
        <p:pic>
          <p:nvPicPr>
            <p:cNvPr id="29" name="Picture 28" descr="A qr code on a white background&#10;&#10;Description automatically generated">
              <a:extLst>
                <a:ext uri="{FF2B5EF4-FFF2-40B4-BE49-F238E27FC236}">
                  <a16:creationId xmlns:a16="http://schemas.microsoft.com/office/drawing/2014/main" id="{7F21508A-3497-410B-8752-050E92DA44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924233" y="20310773"/>
              <a:ext cx="1433326" cy="1433326"/>
            </a:xfrm>
            <a:prstGeom prst="rect">
              <a:avLst/>
            </a:prstGeom>
          </p:spPr>
        </p:pic>
      </p:grpSp>
      <p:sp>
        <p:nvSpPr>
          <p:cNvPr id="31" name="TextBox 30">
            <a:extLst>
              <a:ext uri="{FF2B5EF4-FFF2-40B4-BE49-F238E27FC236}">
                <a16:creationId xmlns:a16="http://schemas.microsoft.com/office/drawing/2014/main" id="{FD931D93-D830-49BA-91BA-8AE7BA11E3BE}"/>
              </a:ext>
            </a:extLst>
          </p:cNvPr>
          <p:cNvSpPr txBox="1"/>
          <p:nvPr/>
        </p:nvSpPr>
        <p:spPr>
          <a:xfrm>
            <a:off x="2003273" y="4169943"/>
            <a:ext cx="6096000" cy="1569660"/>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For more information about the study and </a:t>
            </a:r>
          </a:p>
          <a:p>
            <a:pPr marR="0" lvl="0" defTabSz="914400" eaLnBrk="1" fontAlgn="auto" latinLnBrk="0" hangingPunct="1">
              <a:lnSpc>
                <a:spcPct val="100000"/>
              </a:lnSpc>
              <a:spcBef>
                <a:spcPts val="0"/>
              </a:spcBef>
              <a:spcAft>
                <a:spcPts val="0"/>
              </a:spcAft>
              <a:buClrTx/>
              <a:buSzTx/>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deprescribing tools,</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please visit our study website: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hlinkClick r:id="rId13"/>
              </a:rPr>
              <a:t>www.spiderdeprescribing.com</a:t>
            </a:r>
            <a:endParaRPr lang="en-US" sz="2400" b="1" kern="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5074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6D68-68E1-49FD-B217-2D7948EA69B5}"/>
              </a:ext>
            </a:extLst>
          </p:cNvPr>
          <p:cNvSpPr>
            <a:spLocks noGrp="1"/>
          </p:cNvSpPr>
          <p:nvPr>
            <p:ph type="title"/>
          </p:nvPr>
        </p:nvSpPr>
        <p:spPr>
          <a:xfrm>
            <a:off x="762000" y="880610"/>
            <a:ext cx="10515600" cy="1931820"/>
          </a:xfrm>
        </p:spPr>
        <p:txBody>
          <a:bodyPr/>
          <a:lstStyle/>
          <a:p>
            <a:r>
              <a:rPr lang="en-US" sz="3200" dirty="0"/>
              <a:t>SPIDER: A structured approach to quality improvement and deprescribing in older patients; preliminary results of the RCT</a:t>
            </a:r>
          </a:p>
        </p:txBody>
      </p:sp>
      <p:sp>
        <p:nvSpPr>
          <p:cNvPr id="4" name="Text Placeholder 3">
            <a:extLst>
              <a:ext uri="{FF2B5EF4-FFF2-40B4-BE49-F238E27FC236}">
                <a16:creationId xmlns:a16="http://schemas.microsoft.com/office/drawing/2014/main" id="{005C954F-1538-237E-E44E-88C3B221AAC3}"/>
              </a:ext>
            </a:extLst>
          </p:cNvPr>
          <p:cNvSpPr>
            <a:spLocks noGrp="1"/>
          </p:cNvSpPr>
          <p:nvPr>
            <p:ph type="body" idx="1"/>
          </p:nvPr>
        </p:nvSpPr>
        <p:spPr>
          <a:xfrm>
            <a:off x="639345" y="3883611"/>
            <a:ext cx="10515600" cy="1500187"/>
          </a:xfrm>
        </p:spPr>
        <p:txBody>
          <a:bodyPr/>
          <a:lstStyle/>
          <a:p>
            <a:r>
              <a:rPr lang="en-US" dirty="0"/>
              <a:t>Alexander Singer, Michelle </a:t>
            </a:r>
            <a:r>
              <a:rPr lang="en-US" dirty="0" err="1"/>
              <a:t>Greiver</a:t>
            </a:r>
            <a:r>
              <a:rPr lang="en-US" dirty="0"/>
              <a:t>, Simone </a:t>
            </a:r>
            <a:r>
              <a:rPr lang="en-US" dirty="0" err="1"/>
              <a:t>Darrouge</a:t>
            </a:r>
            <a:r>
              <a:rPr lang="en-US" dirty="0"/>
              <a:t>, Donna </a:t>
            </a:r>
            <a:r>
              <a:rPr lang="en-US" dirty="0" err="1"/>
              <a:t>Manca</a:t>
            </a:r>
            <a:endParaRPr lang="en-US" dirty="0"/>
          </a:p>
        </p:txBody>
      </p:sp>
      <p:pic>
        <p:nvPicPr>
          <p:cNvPr id="5" name="Picture 4">
            <a:extLst>
              <a:ext uri="{FF2B5EF4-FFF2-40B4-BE49-F238E27FC236}">
                <a16:creationId xmlns:a16="http://schemas.microsoft.com/office/drawing/2014/main" id="{69EE8614-4469-E4AF-DD30-8033D35449F5}"/>
              </a:ext>
            </a:extLst>
          </p:cNvPr>
          <p:cNvPicPr>
            <a:picLocks noChangeAspect="1"/>
          </p:cNvPicPr>
          <p:nvPr/>
        </p:nvPicPr>
        <p:blipFill>
          <a:blip r:embed="rId2"/>
          <a:stretch>
            <a:fillRect/>
          </a:stretch>
        </p:blipFill>
        <p:spPr>
          <a:xfrm>
            <a:off x="8634960" y="5148262"/>
            <a:ext cx="3212870" cy="829128"/>
          </a:xfrm>
          <a:prstGeom prst="rect">
            <a:avLst/>
          </a:prstGeom>
        </p:spPr>
      </p:pic>
      <p:pic>
        <p:nvPicPr>
          <p:cNvPr id="3" name="Picture 2" descr="A logo for a medical service&#10;&#10;Description automatically generated">
            <a:extLst>
              <a:ext uri="{FF2B5EF4-FFF2-40B4-BE49-F238E27FC236}">
                <a16:creationId xmlns:a16="http://schemas.microsoft.com/office/drawing/2014/main" id="{40C43EA3-482B-7FF3-C7D2-33098C832AA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62000" y="5109219"/>
            <a:ext cx="1878085" cy="868171"/>
          </a:xfrm>
          <a:prstGeom prst="rect">
            <a:avLst/>
          </a:prstGeom>
        </p:spPr>
      </p:pic>
    </p:spTree>
    <p:extLst>
      <p:ext uri="{BB962C8B-B14F-4D97-AF65-F5344CB8AC3E}">
        <p14:creationId xmlns:p14="http://schemas.microsoft.com/office/powerpoint/2010/main" val="1782613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179BD"/>
              </a:buClr>
              <a:buSzPts val="4400"/>
              <a:buFont typeface="Trebuchet MS"/>
              <a:buNone/>
            </a:pPr>
            <a:r>
              <a:rPr lang="en-US" sz="4000" dirty="0"/>
              <a:t>Acknowledgement</a:t>
            </a:r>
            <a:endParaRPr sz="4000" dirty="0"/>
          </a:p>
        </p:txBody>
      </p:sp>
      <p:sp>
        <p:nvSpPr>
          <p:cNvPr id="35" name="Google Shape;35;p5"/>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685800" indent="-457200"/>
            <a:r>
              <a:rPr lang="en-US" dirty="0"/>
              <a:t>This study has received funding from the Canadian Institute for Health Research (CIHR) Strategy for Patient Oriented Research (SPOR), CIHR funded Primary Care Research Network as well as in kind and matched funding from the participating universities</a:t>
            </a:r>
          </a:p>
          <a:p>
            <a:pPr marL="457200" marR="0" lvl="0" indent="-228600" algn="l" rtl="0">
              <a:lnSpc>
                <a:spcPct val="90000"/>
              </a:lnSpc>
              <a:spcBef>
                <a:spcPts val="1000"/>
              </a:spcBef>
              <a:spcAft>
                <a:spcPts val="0"/>
              </a:spcAft>
              <a:buClr>
                <a:srgbClr val="1B3555"/>
              </a:buClr>
              <a:buSzPts val="2800"/>
              <a:buFont typeface="Arial"/>
              <a:buNone/>
            </a:pPr>
            <a:endParaRPr lang="en-US" dirty="0"/>
          </a:p>
          <a:p>
            <a:pPr marL="685800" indent="-457200"/>
            <a:r>
              <a:rPr lang="en-US" dirty="0"/>
              <a:t>Conflict of interest: None to declare for this study.</a:t>
            </a:r>
            <a:endParaRPr dirty="0"/>
          </a:p>
        </p:txBody>
      </p:sp>
      <p:pic>
        <p:nvPicPr>
          <p:cNvPr id="2" name="Picture 1" descr="A logo for a medical service&#10;&#10;Description automatically generated">
            <a:extLst>
              <a:ext uri="{FF2B5EF4-FFF2-40B4-BE49-F238E27FC236}">
                <a16:creationId xmlns:a16="http://schemas.microsoft.com/office/drawing/2014/main" id="{82F2C428-F3F5-155B-23EF-C51DDC208AA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572000" y="5105400"/>
            <a:ext cx="1878085" cy="8681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72FA-CAC6-46DA-9A78-AAAE15D034C9}"/>
              </a:ext>
            </a:extLst>
          </p:cNvPr>
          <p:cNvSpPr>
            <a:spLocks noGrp="1"/>
          </p:cNvSpPr>
          <p:nvPr>
            <p:ph type="title"/>
          </p:nvPr>
        </p:nvSpPr>
        <p:spPr/>
        <p:txBody>
          <a:bodyPr/>
          <a:lstStyle/>
          <a:p>
            <a:r>
              <a:rPr lang="en-CA" dirty="0"/>
              <a:t>Background</a:t>
            </a:r>
          </a:p>
        </p:txBody>
      </p:sp>
      <p:sp>
        <p:nvSpPr>
          <p:cNvPr id="4" name="Text Placeholder 2">
            <a:extLst>
              <a:ext uri="{FF2B5EF4-FFF2-40B4-BE49-F238E27FC236}">
                <a16:creationId xmlns:a16="http://schemas.microsoft.com/office/drawing/2014/main" id="{1C264DA7-E726-458D-94F7-A904FF50295A}"/>
              </a:ext>
            </a:extLst>
          </p:cNvPr>
          <p:cNvSpPr>
            <a:spLocks noGrp="1"/>
          </p:cNvSpPr>
          <p:nvPr>
            <p:ph type="body" idx="1"/>
          </p:nvPr>
        </p:nvSpPr>
        <p:spPr>
          <a:xfrm>
            <a:off x="624581" y="1130130"/>
            <a:ext cx="10515600" cy="4351338"/>
          </a:xfrm>
        </p:spPr>
        <p:txBody>
          <a:bodyPr/>
          <a:lstStyle/>
          <a:p>
            <a:pPr>
              <a:buFont typeface="Wingdings" panose="05000000000000000000" pitchFamily="2" charset="2"/>
              <a:buChar char="Ø"/>
            </a:pPr>
            <a:r>
              <a:rPr lang="en-US" sz="2800" dirty="0"/>
              <a:t>Polypharmacy amongst seniors is prevalent, and may harm patients</a:t>
            </a:r>
          </a:p>
          <a:p>
            <a:pPr marL="742932" lvl="2" indent="-342891">
              <a:buClr>
                <a:srgbClr val="EEA121"/>
              </a:buClr>
              <a:buFont typeface="Courier New" panose="02070309020205020404" pitchFamily="49" charset="0"/>
              <a:buChar char="o"/>
            </a:pPr>
            <a:r>
              <a:rPr lang="en-US" sz="1600" b="1" dirty="0">
                <a:solidFill>
                  <a:srgbClr val="EEA121"/>
                </a:solidFill>
              </a:rPr>
              <a:t>1 out of 4 Canadian seniors </a:t>
            </a:r>
            <a:r>
              <a:rPr lang="en-US" sz="1600" dirty="0">
                <a:solidFill>
                  <a:srgbClr val="EEA121"/>
                </a:solidFill>
              </a:rPr>
              <a:t>(26.5%) fill prescriptions for </a:t>
            </a:r>
            <a:r>
              <a:rPr lang="en-US" sz="1600" b="1" dirty="0">
                <a:solidFill>
                  <a:srgbClr val="EEA121"/>
                </a:solidFill>
              </a:rPr>
              <a:t>10</a:t>
            </a:r>
            <a:r>
              <a:rPr lang="en-US" sz="1600" b="1" baseline="30000" dirty="0">
                <a:solidFill>
                  <a:srgbClr val="EEA121"/>
                </a:solidFill>
              </a:rPr>
              <a:t>+</a:t>
            </a:r>
            <a:r>
              <a:rPr lang="en-US" sz="1600" b="1" dirty="0">
                <a:solidFill>
                  <a:srgbClr val="EEA121"/>
                </a:solidFill>
              </a:rPr>
              <a:t> different meds </a:t>
            </a:r>
            <a:r>
              <a:rPr lang="en-US" sz="1600" dirty="0">
                <a:solidFill>
                  <a:srgbClr val="EEA121"/>
                </a:solidFill>
              </a:rPr>
              <a:t>each year</a:t>
            </a:r>
            <a:r>
              <a:rPr lang="en-US" sz="1600" baseline="30000" dirty="0">
                <a:solidFill>
                  <a:srgbClr val="EEA121"/>
                </a:solidFill>
              </a:rPr>
              <a:t>1</a:t>
            </a:r>
          </a:p>
          <a:p>
            <a:pPr marL="742932" lvl="2" indent="-342891">
              <a:buClr>
                <a:srgbClr val="EEA121"/>
              </a:buClr>
              <a:buFont typeface="Courier New" panose="02070309020205020404" pitchFamily="49" charset="0"/>
              <a:buChar char="o"/>
            </a:pPr>
            <a:r>
              <a:rPr lang="en-US" sz="1600" dirty="0">
                <a:solidFill>
                  <a:srgbClr val="EEA121"/>
                </a:solidFill>
              </a:rPr>
              <a:t># of meds prescribed to a patient is the single most reliable index of </a:t>
            </a:r>
            <a:r>
              <a:rPr lang="en-US" sz="1600" b="1" dirty="0">
                <a:solidFill>
                  <a:srgbClr val="EEA121"/>
                </a:solidFill>
              </a:rPr>
              <a:t>persistent complexity </a:t>
            </a:r>
            <a:r>
              <a:rPr lang="en-US" sz="1600" dirty="0">
                <a:solidFill>
                  <a:srgbClr val="EEA121"/>
                </a:solidFill>
              </a:rPr>
              <a:t>after age</a:t>
            </a:r>
            <a:r>
              <a:rPr lang="en-US" sz="1600" baseline="30000" dirty="0">
                <a:solidFill>
                  <a:srgbClr val="EEA121"/>
                </a:solidFill>
              </a:rPr>
              <a:t>2</a:t>
            </a:r>
          </a:p>
          <a:p>
            <a:pPr marL="1200121" lvl="3">
              <a:buFont typeface="Wingdings" panose="05000000000000000000" pitchFamily="2" charset="2"/>
              <a:buChar char="§"/>
            </a:pPr>
            <a:r>
              <a:rPr lang="en-US" sz="1200" dirty="0"/>
              <a:t>10</a:t>
            </a:r>
            <a:r>
              <a:rPr lang="en-US" sz="1200" baseline="30000" dirty="0"/>
              <a:t>+</a:t>
            </a:r>
            <a:r>
              <a:rPr lang="en-US" sz="1200" dirty="0"/>
              <a:t> meds prescribed for seniors is strongly associated with </a:t>
            </a:r>
            <a:r>
              <a:rPr lang="en-US" sz="1200" b="1" dirty="0"/>
              <a:t>high care needs for 3 consecutive years</a:t>
            </a:r>
            <a:r>
              <a:rPr lang="en-US" sz="1200" dirty="0"/>
              <a:t>: specificity = 95.3%</a:t>
            </a:r>
            <a:r>
              <a:rPr lang="en-US" sz="1200" baseline="30000" dirty="0"/>
              <a:t>2</a:t>
            </a:r>
          </a:p>
          <a:p>
            <a:pPr lvl="1"/>
            <a:endParaRPr lang="en-CA" dirty="0"/>
          </a:p>
        </p:txBody>
      </p:sp>
      <p:sp>
        <p:nvSpPr>
          <p:cNvPr id="5" name="TextBox 4">
            <a:extLst>
              <a:ext uri="{FF2B5EF4-FFF2-40B4-BE49-F238E27FC236}">
                <a16:creationId xmlns:a16="http://schemas.microsoft.com/office/drawing/2014/main" id="{D36BB0A8-84EA-4BE8-862C-B68ECA10103D}"/>
              </a:ext>
            </a:extLst>
          </p:cNvPr>
          <p:cNvSpPr txBox="1"/>
          <p:nvPr/>
        </p:nvSpPr>
        <p:spPr>
          <a:xfrm rot="16200000">
            <a:off x="1228719" y="3885789"/>
            <a:ext cx="1789093" cy="338554"/>
          </a:xfrm>
          <a:prstGeom prst="rect">
            <a:avLst/>
          </a:prstGeom>
          <a:noFill/>
        </p:spPr>
        <p:txBody>
          <a:bodyPr wrap="square" rtlCol="0">
            <a:spAutoFit/>
          </a:bodyPr>
          <a:lstStyle/>
          <a:p>
            <a:pPr algn="ctr"/>
            <a:r>
              <a:rPr lang="en-US" sz="800" b="1" dirty="0"/>
              <a:t>Percentage of older patients by # of medication classes</a:t>
            </a:r>
            <a:endParaRPr lang="en-CA" sz="800" b="1" dirty="0"/>
          </a:p>
        </p:txBody>
      </p:sp>
      <p:grpSp>
        <p:nvGrpSpPr>
          <p:cNvPr id="6" name="Group 5">
            <a:extLst>
              <a:ext uri="{FF2B5EF4-FFF2-40B4-BE49-F238E27FC236}">
                <a16:creationId xmlns:a16="http://schemas.microsoft.com/office/drawing/2014/main" id="{7038634C-0984-433A-AE8B-2733FC41AD10}"/>
              </a:ext>
            </a:extLst>
          </p:cNvPr>
          <p:cNvGrpSpPr/>
          <p:nvPr/>
        </p:nvGrpSpPr>
        <p:grpSpPr>
          <a:xfrm>
            <a:off x="2362930" y="2863225"/>
            <a:ext cx="2544973" cy="2383684"/>
            <a:chOff x="971173" y="1902616"/>
            <a:chExt cx="2181873" cy="2167841"/>
          </a:xfrm>
        </p:grpSpPr>
        <p:pic>
          <p:nvPicPr>
            <p:cNvPr id="7" name="Picture 5">
              <a:extLst>
                <a:ext uri="{FF2B5EF4-FFF2-40B4-BE49-F238E27FC236}">
                  <a16:creationId xmlns:a16="http://schemas.microsoft.com/office/drawing/2014/main" id="{949D3781-7212-40D2-A814-1BE619D5F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173" y="1902616"/>
              <a:ext cx="2181873" cy="216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ie 3">
              <a:extLst>
                <a:ext uri="{FF2B5EF4-FFF2-40B4-BE49-F238E27FC236}">
                  <a16:creationId xmlns:a16="http://schemas.microsoft.com/office/drawing/2014/main" id="{D7D68F64-EE9C-4336-9E00-E51161BB3BAB}"/>
                </a:ext>
              </a:extLst>
            </p:cNvPr>
            <p:cNvSpPr/>
            <p:nvPr/>
          </p:nvSpPr>
          <p:spPr>
            <a:xfrm>
              <a:off x="997415" y="1956610"/>
              <a:ext cx="2129387" cy="2001334"/>
            </a:xfrm>
            <a:prstGeom prst="pie">
              <a:avLst>
                <a:gd name="adj1" fmla="val 10352372"/>
                <a:gd name="adj2" fmla="val 16200000"/>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tx1"/>
                </a:solidFill>
              </a:endParaRPr>
            </a:p>
          </p:txBody>
        </p:sp>
      </p:grpSp>
      <p:graphicFrame>
        <p:nvGraphicFramePr>
          <p:cNvPr id="9" name="Chart 8">
            <a:extLst>
              <a:ext uri="{FF2B5EF4-FFF2-40B4-BE49-F238E27FC236}">
                <a16:creationId xmlns:a16="http://schemas.microsoft.com/office/drawing/2014/main" id="{1DB83D27-4E95-444B-8094-A8C97E13432C}"/>
              </a:ext>
            </a:extLst>
          </p:cNvPr>
          <p:cNvGraphicFramePr/>
          <p:nvPr/>
        </p:nvGraphicFramePr>
        <p:xfrm>
          <a:off x="6224001" y="2999479"/>
          <a:ext cx="4366247" cy="24156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A4743E7-551B-43F0-84EC-20036A68D3D3}"/>
              </a:ext>
            </a:extLst>
          </p:cNvPr>
          <p:cNvSpPr txBox="1"/>
          <p:nvPr/>
        </p:nvSpPr>
        <p:spPr>
          <a:xfrm rot="16200000">
            <a:off x="5006498" y="4082880"/>
            <a:ext cx="2213431" cy="461665"/>
          </a:xfrm>
          <a:prstGeom prst="rect">
            <a:avLst/>
          </a:prstGeom>
          <a:noFill/>
        </p:spPr>
        <p:txBody>
          <a:bodyPr wrap="square" rtlCol="0">
            <a:spAutoFit/>
          </a:bodyPr>
          <a:lstStyle/>
          <a:p>
            <a:pPr algn="ctr"/>
            <a:r>
              <a:rPr lang="en-US" sz="1200" b="1" dirty="0"/>
              <a:t>Odds of ongoing high healthcare costs</a:t>
            </a:r>
          </a:p>
        </p:txBody>
      </p:sp>
      <p:sp>
        <p:nvSpPr>
          <p:cNvPr id="11" name="TextBox 10">
            <a:extLst>
              <a:ext uri="{FF2B5EF4-FFF2-40B4-BE49-F238E27FC236}">
                <a16:creationId xmlns:a16="http://schemas.microsoft.com/office/drawing/2014/main" id="{53056A4A-16C3-42D2-9CAB-4AF5CA71265C}"/>
              </a:ext>
            </a:extLst>
          </p:cNvPr>
          <p:cNvSpPr txBox="1"/>
          <p:nvPr/>
        </p:nvSpPr>
        <p:spPr>
          <a:xfrm>
            <a:off x="1595375" y="5749591"/>
            <a:ext cx="4122660" cy="369332"/>
          </a:xfrm>
          <a:prstGeom prst="rect">
            <a:avLst/>
          </a:prstGeom>
          <a:noFill/>
        </p:spPr>
        <p:txBody>
          <a:bodyPr wrap="square" rtlCol="0">
            <a:spAutoFit/>
          </a:bodyPr>
          <a:lstStyle/>
          <a:p>
            <a:r>
              <a:rPr lang="en-US" sz="900" dirty="0"/>
              <a:t>1. Canadian Institute for Health Information. </a:t>
            </a:r>
            <a:r>
              <a:rPr lang="en-US" sz="900" i="1" dirty="0"/>
              <a:t>Drug Use Among Seniors in Canada, 2016</a:t>
            </a:r>
            <a:r>
              <a:rPr lang="en-US" sz="900" dirty="0"/>
              <a:t>. Ottawa, ON: CIHI; 2018.</a:t>
            </a:r>
            <a:endParaRPr lang="en-CA" sz="900" dirty="0"/>
          </a:p>
        </p:txBody>
      </p:sp>
      <p:sp>
        <p:nvSpPr>
          <p:cNvPr id="12" name="TextBox 11">
            <a:extLst>
              <a:ext uri="{FF2B5EF4-FFF2-40B4-BE49-F238E27FC236}">
                <a16:creationId xmlns:a16="http://schemas.microsoft.com/office/drawing/2014/main" id="{AEDDAC89-7472-448A-83C8-A2FEB6E34F0F}"/>
              </a:ext>
            </a:extLst>
          </p:cNvPr>
          <p:cNvSpPr txBox="1"/>
          <p:nvPr/>
        </p:nvSpPr>
        <p:spPr>
          <a:xfrm>
            <a:off x="6223999" y="5732809"/>
            <a:ext cx="4366247" cy="369332"/>
          </a:xfrm>
          <a:prstGeom prst="rect">
            <a:avLst/>
          </a:prstGeom>
          <a:noFill/>
        </p:spPr>
        <p:txBody>
          <a:bodyPr wrap="square" rtlCol="0">
            <a:spAutoFit/>
          </a:bodyPr>
          <a:lstStyle/>
          <a:p>
            <a:r>
              <a:rPr lang="en-US" sz="900" dirty="0"/>
              <a:t>2. </a:t>
            </a:r>
            <a:r>
              <a:rPr lang="en-US" sz="900" dirty="0">
                <a:solidFill>
                  <a:schemeClr val="accent4">
                    <a:lumMod val="50000"/>
                  </a:schemeClr>
                </a:solidFill>
              </a:rPr>
              <a:t>Dahrouge S, </a:t>
            </a:r>
            <a:r>
              <a:rPr lang="en-US" sz="900" dirty="0" err="1">
                <a:solidFill>
                  <a:schemeClr val="accent4">
                    <a:lumMod val="50000"/>
                  </a:schemeClr>
                </a:solidFill>
              </a:rPr>
              <a:t>Wodchis</a:t>
            </a:r>
            <a:r>
              <a:rPr lang="en-US" sz="900" dirty="0">
                <a:solidFill>
                  <a:schemeClr val="accent4">
                    <a:lumMod val="50000"/>
                  </a:schemeClr>
                </a:solidFill>
              </a:rPr>
              <a:t> W. Identifying high users in Ontario - an algorithm for use in primary care practices. </a:t>
            </a:r>
            <a:r>
              <a:rPr lang="en-US" sz="900" i="1" dirty="0">
                <a:solidFill>
                  <a:schemeClr val="accent4">
                    <a:lumMod val="50000"/>
                  </a:schemeClr>
                </a:solidFill>
              </a:rPr>
              <a:t>in preparation</a:t>
            </a:r>
            <a:endParaRPr lang="en-US" sz="900" dirty="0">
              <a:solidFill>
                <a:schemeClr val="accent4">
                  <a:lumMod val="50000"/>
                </a:schemeClr>
              </a:solidFill>
            </a:endParaRPr>
          </a:p>
        </p:txBody>
      </p:sp>
      <p:sp>
        <p:nvSpPr>
          <p:cNvPr id="13" name="TextBox 12">
            <a:extLst>
              <a:ext uri="{FF2B5EF4-FFF2-40B4-BE49-F238E27FC236}">
                <a16:creationId xmlns:a16="http://schemas.microsoft.com/office/drawing/2014/main" id="{A0576935-4631-4F9C-91A1-918F303FB4EF}"/>
              </a:ext>
            </a:extLst>
          </p:cNvPr>
          <p:cNvSpPr txBox="1"/>
          <p:nvPr/>
        </p:nvSpPr>
        <p:spPr>
          <a:xfrm>
            <a:off x="7540097" y="5419508"/>
            <a:ext cx="1895051" cy="307777"/>
          </a:xfrm>
          <a:prstGeom prst="rect">
            <a:avLst/>
          </a:prstGeom>
          <a:noFill/>
        </p:spPr>
        <p:txBody>
          <a:bodyPr wrap="square" rtlCol="0">
            <a:spAutoFit/>
          </a:bodyPr>
          <a:lstStyle/>
          <a:p>
            <a:pPr algn="ctr"/>
            <a:r>
              <a:rPr lang="en-US" sz="1400" b="1" dirty="0"/>
              <a:t># of meds</a:t>
            </a:r>
          </a:p>
        </p:txBody>
      </p:sp>
      <p:pic>
        <p:nvPicPr>
          <p:cNvPr id="14" name="Picture 4">
            <a:extLst>
              <a:ext uri="{FF2B5EF4-FFF2-40B4-BE49-F238E27FC236}">
                <a16:creationId xmlns:a16="http://schemas.microsoft.com/office/drawing/2014/main" id="{5895C44D-0984-49E7-B03C-2AA20C36D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724" y="5433259"/>
            <a:ext cx="2544973" cy="17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a:extLst>
              <a:ext uri="{FF2B5EF4-FFF2-40B4-BE49-F238E27FC236}">
                <a16:creationId xmlns:a16="http://schemas.microsoft.com/office/drawing/2014/main" id="{B942B66C-C5BB-CB43-7163-376F86723C6D}"/>
              </a:ext>
            </a:extLst>
          </p:cNvPr>
          <p:cNvSpPr/>
          <p:nvPr/>
        </p:nvSpPr>
        <p:spPr>
          <a:xfrm rot="20529669">
            <a:off x="7539081" y="3408399"/>
            <a:ext cx="2480481" cy="38266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8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6502-F249-7FB4-5647-44E0F20DFDD8}"/>
              </a:ext>
            </a:extLst>
          </p:cNvPr>
          <p:cNvSpPr>
            <a:spLocks noGrp="1"/>
          </p:cNvSpPr>
          <p:nvPr>
            <p:ph type="title"/>
          </p:nvPr>
        </p:nvSpPr>
        <p:spPr/>
        <p:txBody>
          <a:bodyPr/>
          <a:lstStyle/>
          <a:p>
            <a:r>
              <a:rPr lang="en-US" dirty="0"/>
              <a:t>Background</a:t>
            </a:r>
            <a:endParaRPr lang="en-CA" dirty="0"/>
          </a:p>
        </p:txBody>
      </p:sp>
      <p:sp>
        <p:nvSpPr>
          <p:cNvPr id="5" name="Text Placeholder 2">
            <a:extLst>
              <a:ext uri="{FF2B5EF4-FFF2-40B4-BE49-F238E27FC236}">
                <a16:creationId xmlns:a16="http://schemas.microsoft.com/office/drawing/2014/main" id="{C76C8B43-E80A-9315-76F3-4D9800CF7FAE}"/>
              </a:ext>
            </a:extLst>
          </p:cNvPr>
          <p:cNvSpPr>
            <a:spLocks noGrp="1"/>
          </p:cNvSpPr>
          <p:nvPr>
            <p:ph type="body" idx="1"/>
          </p:nvPr>
        </p:nvSpPr>
        <p:spPr>
          <a:xfrm>
            <a:off x="609600" y="1393084"/>
            <a:ext cx="10515600" cy="4351338"/>
          </a:xfrm>
        </p:spPr>
        <p:txBody>
          <a:bodyPr/>
          <a:lstStyle/>
          <a:p>
            <a:r>
              <a:rPr lang="en-CA" dirty="0"/>
              <a:t>What to improve? </a:t>
            </a:r>
          </a:p>
          <a:p>
            <a:pPr lvl="1">
              <a:buClr>
                <a:srgbClr val="EA5F00"/>
              </a:buClr>
            </a:pPr>
            <a:r>
              <a:rPr lang="en-CA" dirty="0">
                <a:solidFill>
                  <a:srgbClr val="EA5F00"/>
                </a:solidFill>
              </a:rPr>
              <a:t>Medication Appropriateness:</a:t>
            </a:r>
          </a:p>
          <a:p>
            <a:pPr lvl="2"/>
            <a:r>
              <a:rPr lang="en-CA" dirty="0">
                <a:solidFill>
                  <a:schemeClr val="accent4">
                    <a:lumMod val="60000"/>
                    <a:lumOff val="40000"/>
                  </a:schemeClr>
                </a:solidFill>
                <a:sym typeface="Wingdings" panose="05000000000000000000" pitchFamily="2" charset="2"/>
              </a:rPr>
              <a:t></a:t>
            </a:r>
            <a:r>
              <a:rPr lang="en-CA" dirty="0">
                <a:solidFill>
                  <a:schemeClr val="accent4">
                    <a:lumMod val="60000"/>
                    <a:lumOff val="40000"/>
                  </a:schemeClr>
                </a:solidFill>
              </a:rPr>
              <a:t> use of potentially inappropriate medications</a:t>
            </a:r>
          </a:p>
          <a:p>
            <a:pPr lvl="3"/>
            <a:r>
              <a:rPr lang="en-CA" sz="1600" dirty="0">
                <a:solidFill>
                  <a:schemeClr val="tx1"/>
                </a:solidFill>
              </a:rPr>
              <a:t>PPIs</a:t>
            </a:r>
          </a:p>
          <a:p>
            <a:pPr lvl="3"/>
            <a:r>
              <a:rPr lang="en-CA" sz="1600" dirty="0">
                <a:solidFill>
                  <a:schemeClr val="tx1"/>
                </a:solidFill>
              </a:rPr>
              <a:t>benzos/Z-drugs</a:t>
            </a:r>
          </a:p>
          <a:p>
            <a:pPr lvl="3"/>
            <a:r>
              <a:rPr lang="en-CA" sz="1600" dirty="0">
                <a:solidFill>
                  <a:schemeClr val="tx1"/>
                </a:solidFill>
              </a:rPr>
              <a:t>antipsychotics</a:t>
            </a:r>
          </a:p>
          <a:p>
            <a:pPr lvl="3"/>
            <a:r>
              <a:rPr lang="en-CA" sz="1600" dirty="0">
                <a:solidFill>
                  <a:schemeClr val="tx1"/>
                </a:solidFill>
              </a:rPr>
              <a:t>sulfonylureas</a:t>
            </a:r>
          </a:p>
          <a:p>
            <a:r>
              <a:rPr lang="en-CA" dirty="0"/>
              <a:t>How could we improve?</a:t>
            </a:r>
          </a:p>
          <a:p>
            <a:pPr lvl="1">
              <a:buClr>
                <a:srgbClr val="EA5F00"/>
              </a:buClr>
            </a:pPr>
            <a:r>
              <a:rPr lang="en-CA" dirty="0">
                <a:solidFill>
                  <a:srgbClr val="EA5F00"/>
                </a:solidFill>
              </a:rPr>
              <a:t>SPIDER*: evidence-based QI initiatives</a:t>
            </a:r>
          </a:p>
          <a:p>
            <a:r>
              <a:rPr lang="en-CA" dirty="0"/>
              <a:t>How to measure the impact?</a:t>
            </a:r>
          </a:p>
          <a:p>
            <a:pPr lvl="1">
              <a:buClr>
                <a:srgbClr val="EA5F00"/>
              </a:buClr>
            </a:pPr>
            <a:r>
              <a:rPr lang="en-CA" dirty="0">
                <a:solidFill>
                  <a:srgbClr val="EA5F00"/>
                </a:solidFill>
              </a:rPr>
              <a:t>Quadruple Aim</a:t>
            </a:r>
          </a:p>
        </p:txBody>
      </p:sp>
      <p:pic>
        <p:nvPicPr>
          <p:cNvPr id="4" name="Picture 3" descr="A picture containing diagram&#10;&#10;Description automatically generated">
            <a:extLst>
              <a:ext uri="{FF2B5EF4-FFF2-40B4-BE49-F238E27FC236}">
                <a16:creationId xmlns:a16="http://schemas.microsoft.com/office/drawing/2014/main" id="{3B8AEC8E-87C9-712D-4312-1D411B4D41E7}"/>
              </a:ext>
            </a:extLst>
          </p:cNvPr>
          <p:cNvPicPr>
            <a:picLocks noChangeAspect="1"/>
          </p:cNvPicPr>
          <p:nvPr/>
        </p:nvPicPr>
        <p:blipFill>
          <a:blip r:embed="rId2"/>
          <a:stretch>
            <a:fillRect/>
          </a:stretch>
        </p:blipFill>
        <p:spPr>
          <a:xfrm>
            <a:off x="7651102" y="1530015"/>
            <a:ext cx="4077477" cy="4077477"/>
          </a:xfrm>
          <a:prstGeom prst="rect">
            <a:avLst/>
          </a:prstGeom>
        </p:spPr>
      </p:pic>
      <p:sp>
        <p:nvSpPr>
          <p:cNvPr id="6" name="TextBox 5">
            <a:extLst>
              <a:ext uri="{FF2B5EF4-FFF2-40B4-BE49-F238E27FC236}">
                <a16:creationId xmlns:a16="http://schemas.microsoft.com/office/drawing/2014/main" id="{040CDBB4-3EE7-CB5C-9E44-F801777FEAF1}"/>
              </a:ext>
            </a:extLst>
          </p:cNvPr>
          <p:cNvSpPr txBox="1"/>
          <p:nvPr/>
        </p:nvSpPr>
        <p:spPr>
          <a:xfrm>
            <a:off x="4038600" y="6306363"/>
            <a:ext cx="5088175" cy="276999"/>
          </a:xfrm>
          <a:prstGeom prst="rect">
            <a:avLst/>
          </a:prstGeom>
          <a:noFill/>
        </p:spPr>
        <p:txBody>
          <a:bodyPr wrap="square" rtlCol="0">
            <a:spAutoFit/>
          </a:bodyPr>
          <a:lstStyle/>
          <a:p>
            <a:r>
              <a:rPr lang="en-US" sz="1200" i="1" dirty="0">
                <a:latin typeface="Trebuchet MS" panose="020B0603020202020204" pitchFamily="34" charset="0"/>
              </a:rPr>
              <a:t>*SPIDER: Structured Process Informed by Data, Evidence and Research</a:t>
            </a:r>
            <a:endParaRPr lang="en-CA" sz="1200" dirty="0">
              <a:latin typeface="Trebuchet MS" panose="020B0603020202020204" pitchFamily="34" charset="0"/>
            </a:endParaRPr>
          </a:p>
        </p:txBody>
      </p:sp>
    </p:spTree>
    <p:extLst>
      <p:ext uri="{BB962C8B-B14F-4D97-AF65-F5344CB8AC3E}">
        <p14:creationId xmlns:p14="http://schemas.microsoft.com/office/powerpoint/2010/main" val="259392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E786-FA9E-4D7C-EF02-15CF4B7ECC92}"/>
              </a:ext>
            </a:extLst>
          </p:cNvPr>
          <p:cNvSpPr>
            <a:spLocks noGrp="1"/>
          </p:cNvSpPr>
          <p:nvPr>
            <p:ph type="title"/>
          </p:nvPr>
        </p:nvSpPr>
        <p:spPr/>
        <p:txBody>
          <a:bodyPr/>
          <a:lstStyle/>
          <a:p>
            <a:r>
              <a:rPr lang="en-CA" dirty="0"/>
              <a:t>The SPIDER approach – core elements</a:t>
            </a:r>
          </a:p>
        </p:txBody>
      </p:sp>
      <p:sp>
        <p:nvSpPr>
          <p:cNvPr id="3" name="Text Placeholder 2">
            <a:extLst>
              <a:ext uri="{FF2B5EF4-FFF2-40B4-BE49-F238E27FC236}">
                <a16:creationId xmlns:a16="http://schemas.microsoft.com/office/drawing/2014/main" id="{EB9CEA80-6E72-91D5-5A9C-584E9AE8BB92}"/>
              </a:ext>
            </a:extLst>
          </p:cNvPr>
          <p:cNvSpPr>
            <a:spLocks noGrp="1"/>
          </p:cNvSpPr>
          <p:nvPr>
            <p:ph type="body" idx="1"/>
          </p:nvPr>
        </p:nvSpPr>
        <p:spPr>
          <a:xfrm>
            <a:off x="533400" y="1253331"/>
            <a:ext cx="10515600" cy="4351338"/>
          </a:xfrm>
        </p:spPr>
        <p:txBody>
          <a:bodyPr/>
          <a:lstStyle/>
          <a:p>
            <a:r>
              <a:rPr lang="en-US" dirty="0"/>
              <a:t>EMR data for audit and feedback</a:t>
            </a:r>
          </a:p>
          <a:p>
            <a:r>
              <a:rPr lang="en-CA" dirty="0"/>
              <a:t>Coaching support</a:t>
            </a:r>
          </a:p>
          <a:p>
            <a:r>
              <a:rPr lang="en-US" dirty="0"/>
              <a:t>Inter-professional team-based Learning Collaboratives (LCs)</a:t>
            </a:r>
          </a:p>
          <a:p>
            <a:r>
              <a:rPr lang="en-US" dirty="0"/>
              <a:t>Patient partners involved from the pre-funding to today</a:t>
            </a:r>
            <a:endParaRPr lang="en-CA" dirty="0"/>
          </a:p>
        </p:txBody>
      </p:sp>
      <p:pic>
        <p:nvPicPr>
          <p:cNvPr id="4" name="Picture 3">
            <a:extLst>
              <a:ext uri="{FF2B5EF4-FFF2-40B4-BE49-F238E27FC236}">
                <a16:creationId xmlns:a16="http://schemas.microsoft.com/office/drawing/2014/main" id="{11B4B623-B9E1-DA9C-1D04-AB019F31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349" y="3352800"/>
            <a:ext cx="3829139" cy="267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B2E2AA29-3BD1-B2BC-4E9E-81BE2B9D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08680"/>
            <a:ext cx="5384404" cy="26773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616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7735-2390-5B22-FD6A-E9A3F2C3630C}"/>
              </a:ext>
            </a:extLst>
          </p:cNvPr>
          <p:cNvSpPr>
            <a:spLocks noGrp="1"/>
          </p:cNvSpPr>
          <p:nvPr>
            <p:ph type="title"/>
          </p:nvPr>
        </p:nvSpPr>
        <p:spPr/>
        <p:txBody>
          <a:bodyPr/>
          <a:lstStyle/>
          <a:p>
            <a:r>
              <a:rPr lang="en-US" dirty="0"/>
              <a:t>Standardized materials</a:t>
            </a:r>
            <a:endParaRPr lang="en-CA" dirty="0"/>
          </a:p>
        </p:txBody>
      </p:sp>
      <p:sp>
        <p:nvSpPr>
          <p:cNvPr id="3" name="Text Placeholder 2">
            <a:extLst>
              <a:ext uri="{FF2B5EF4-FFF2-40B4-BE49-F238E27FC236}">
                <a16:creationId xmlns:a16="http://schemas.microsoft.com/office/drawing/2014/main" id="{2FA43020-3A24-0954-EC4F-33A9D4B46A10}"/>
              </a:ext>
            </a:extLst>
          </p:cNvPr>
          <p:cNvSpPr>
            <a:spLocks noGrp="1"/>
          </p:cNvSpPr>
          <p:nvPr>
            <p:ph type="body" idx="1"/>
          </p:nvPr>
        </p:nvSpPr>
        <p:spPr/>
        <p:txBody>
          <a:bodyPr/>
          <a:lstStyle/>
          <a:p>
            <a:r>
              <a:rPr lang="en-US" dirty="0"/>
              <a:t>Study implementation manual</a:t>
            </a:r>
          </a:p>
          <a:p>
            <a:r>
              <a:rPr lang="en-US" dirty="0"/>
              <a:t>Data collection guide that includes:</a:t>
            </a:r>
          </a:p>
          <a:p>
            <a:pPr lvl="1">
              <a:buClr>
                <a:srgbClr val="EA5F00"/>
              </a:buClr>
            </a:pPr>
            <a:r>
              <a:rPr lang="en-US" dirty="0">
                <a:solidFill>
                  <a:srgbClr val="EA5F00"/>
                </a:solidFill>
              </a:rPr>
              <a:t>standardized tracking sheets to facilitate recruitment tracking and data collection</a:t>
            </a:r>
          </a:p>
          <a:p>
            <a:pPr lvl="1">
              <a:buClr>
                <a:srgbClr val="EA5F00"/>
              </a:buClr>
            </a:pPr>
            <a:r>
              <a:rPr lang="en-US" dirty="0">
                <a:solidFill>
                  <a:srgbClr val="EA5F00"/>
                </a:solidFill>
              </a:rPr>
              <a:t>standardized tracking sheet for coaches</a:t>
            </a:r>
          </a:p>
          <a:p>
            <a:r>
              <a:rPr lang="en-CA" dirty="0"/>
              <a:t>Provider guide – intervention arm</a:t>
            </a:r>
          </a:p>
        </p:txBody>
      </p:sp>
    </p:spTree>
    <p:extLst>
      <p:ext uri="{BB962C8B-B14F-4D97-AF65-F5344CB8AC3E}">
        <p14:creationId xmlns:p14="http://schemas.microsoft.com/office/powerpoint/2010/main" val="323840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A52A-F3C1-4B9D-B8A4-4F8F79938538}"/>
              </a:ext>
            </a:extLst>
          </p:cNvPr>
          <p:cNvSpPr>
            <a:spLocks noGrp="1"/>
          </p:cNvSpPr>
          <p:nvPr>
            <p:ph type="title"/>
          </p:nvPr>
        </p:nvSpPr>
        <p:spPr/>
        <p:txBody>
          <a:bodyPr/>
          <a:lstStyle/>
          <a:p>
            <a:r>
              <a:rPr lang="en-CA" sz="4000" dirty="0"/>
              <a:t>SPIDER approach </a:t>
            </a:r>
          </a:p>
        </p:txBody>
      </p:sp>
      <p:grpSp>
        <p:nvGrpSpPr>
          <p:cNvPr id="91" name="Group 90">
            <a:extLst>
              <a:ext uri="{FF2B5EF4-FFF2-40B4-BE49-F238E27FC236}">
                <a16:creationId xmlns:a16="http://schemas.microsoft.com/office/drawing/2014/main" id="{B1991251-D163-456A-ABE5-964AA803D74C}"/>
              </a:ext>
            </a:extLst>
          </p:cNvPr>
          <p:cNvGrpSpPr/>
          <p:nvPr/>
        </p:nvGrpSpPr>
        <p:grpSpPr>
          <a:xfrm>
            <a:off x="1600200" y="1524000"/>
            <a:ext cx="8658214" cy="3181646"/>
            <a:chOff x="189032" y="1283943"/>
            <a:chExt cx="5022923" cy="1802924"/>
          </a:xfrm>
        </p:grpSpPr>
        <p:sp>
          <p:nvSpPr>
            <p:cNvPr id="92" name="Cylinder 91">
              <a:extLst>
                <a:ext uri="{FF2B5EF4-FFF2-40B4-BE49-F238E27FC236}">
                  <a16:creationId xmlns:a16="http://schemas.microsoft.com/office/drawing/2014/main" id="{2357484D-E8B3-444A-B794-BCD8197CAF6C}"/>
                </a:ext>
              </a:extLst>
            </p:cNvPr>
            <p:cNvSpPr/>
            <p:nvPr/>
          </p:nvSpPr>
          <p:spPr>
            <a:xfrm>
              <a:off x="3550334" y="2019464"/>
              <a:ext cx="1419286" cy="727369"/>
            </a:xfrm>
            <a:prstGeom prst="can">
              <a:avLst>
                <a:gd name="adj" fmla="val 7344"/>
              </a:avLst>
            </a:prstGeom>
            <a:gradFill flip="none" rotWithShape="1">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tileRect/>
            </a:gradFill>
            <a:ln w="12700" cap="flat" cmpd="sng" algn="ctr">
              <a:solidFill>
                <a:srgbClr val="44546A"/>
              </a:solidFill>
              <a:prstDash val="solid"/>
              <a:miter lim="800000"/>
            </a:ln>
            <a:effectLst/>
          </p:spPr>
          <p:txBody>
            <a:bodyPr lIns="15000" tIns="9000" rIns="15000" bIns="9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2060"/>
                  </a:solidFill>
                  <a:effectLst/>
                  <a:uLnTx/>
                  <a:uFillTx/>
                  <a:latin typeface="Calibri" panose="020F0502020204030204"/>
                  <a:ea typeface="+mn-ea"/>
                  <a:cs typeface="+mn-cs"/>
                </a:rPr>
                <a:t>EMR data for audit/feedback</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Cylinder 92">
              <a:extLst>
                <a:ext uri="{FF2B5EF4-FFF2-40B4-BE49-F238E27FC236}">
                  <a16:creationId xmlns:a16="http://schemas.microsoft.com/office/drawing/2014/main" id="{BFB026EB-0764-4876-9FBA-ADE9F2CE8158}"/>
                </a:ext>
              </a:extLst>
            </p:cNvPr>
            <p:cNvSpPr/>
            <p:nvPr/>
          </p:nvSpPr>
          <p:spPr>
            <a:xfrm>
              <a:off x="556990" y="1997064"/>
              <a:ext cx="1493298" cy="741168"/>
            </a:xfrm>
            <a:prstGeom prst="can">
              <a:avLst>
                <a:gd name="adj" fmla="val 7344"/>
              </a:avLst>
            </a:prstGeom>
            <a:gradFill flip="none" rotWithShape="1">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tileRect/>
            </a:gradFill>
            <a:ln w="12700" cap="flat" cmpd="sng" algn="ctr">
              <a:solidFill>
                <a:srgbClr val="44546A"/>
              </a:solidFill>
              <a:prstDash val="solid"/>
              <a:miter lim="800000"/>
            </a:ln>
            <a:effectLst/>
          </p:spPr>
          <p:txBody>
            <a:bodyPr lIns="15000" tIns="9000" rIns="15000" bIns="9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2060"/>
                  </a:solidFill>
                  <a:effectLst/>
                  <a:uLnTx/>
                  <a:uFillTx/>
                  <a:latin typeface="Calibri" panose="020F0502020204030204"/>
                  <a:ea typeface="+mn-ea"/>
                  <a:cs typeface="+mn-cs"/>
                </a:rPr>
                <a:t>QI-focused interprofessional Learning Collaboratives</a:t>
              </a:r>
            </a:p>
          </p:txBody>
        </p:sp>
        <p:sp>
          <p:nvSpPr>
            <p:cNvPr id="94" name="Isosceles Triangle 93">
              <a:extLst>
                <a:ext uri="{FF2B5EF4-FFF2-40B4-BE49-F238E27FC236}">
                  <a16:creationId xmlns:a16="http://schemas.microsoft.com/office/drawing/2014/main" id="{1171C9CD-E8E6-485B-A0E4-7DFADD43FC2C}"/>
                </a:ext>
              </a:extLst>
            </p:cNvPr>
            <p:cNvSpPr/>
            <p:nvPr/>
          </p:nvSpPr>
          <p:spPr>
            <a:xfrm>
              <a:off x="189032" y="1283943"/>
              <a:ext cx="5022923" cy="545051"/>
            </a:xfrm>
            <a:prstGeom prst="triangle">
              <a:avLst/>
            </a:prstGeom>
            <a:gradFill flip="none" rotWithShape="1">
              <a:gsLst>
                <a:gs pos="0">
                  <a:sysClr val="window" lastClr="FFFFFF">
                    <a:lumMod val="85000"/>
                  </a:sys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C48C4991-F82B-47C5-B15A-96D5996E3338}"/>
                </a:ext>
              </a:extLst>
            </p:cNvPr>
            <p:cNvSpPr txBox="1"/>
            <p:nvPr/>
          </p:nvSpPr>
          <p:spPr>
            <a:xfrm>
              <a:off x="629386" y="1466473"/>
              <a:ext cx="4142214" cy="36625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2060"/>
                  </a:solidFill>
                  <a:effectLst/>
                  <a:uLnTx/>
                  <a:uFillTx/>
                  <a:latin typeface="Calibri" panose="020F0502020204030204"/>
                  <a:ea typeface="+mn-ea"/>
                  <a:cs typeface="+mn-cs"/>
                </a:rPr>
                <a:t>SPIDER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2060"/>
                  </a:solidFill>
                  <a:effectLst/>
                  <a:uLnTx/>
                  <a:uFillTx/>
                  <a:latin typeface="Calibri" panose="020F0502020204030204"/>
                  <a:ea typeface="+mn-ea"/>
                  <a:cs typeface="+mn-cs"/>
                </a:rPr>
                <a:t>Structured Process Informed by Data, Evidence and Research</a:t>
              </a: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6" name="Trapezoid 95">
              <a:extLst>
                <a:ext uri="{FF2B5EF4-FFF2-40B4-BE49-F238E27FC236}">
                  <a16:creationId xmlns:a16="http://schemas.microsoft.com/office/drawing/2014/main" id="{43B2E391-67C5-455B-AEDB-B96B7FBED7BD}"/>
                </a:ext>
              </a:extLst>
            </p:cNvPr>
            <p:cNvSpPr/>
            <p:nvPr/>
          </p:nvSpPr>
          <p:spPr>
            <a:xfrm>
              <a:off x="358840" y="2787000"/>
              <a:ext cx="4692763" cy="299867"/>
            </a:xfrm>
            <a:prstGeom prst="trapezoid">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prstClr val="white"/>
                  </a:solidFill>
                  <a:effectLst/>
                  <a:uLnTx/>
                  <a:uFillTx/>
                  <a:latin typeface="Calibri" panose="020F0502020204030204"/>
                  <a:ea typeface="+mn-ea"/>
                  <a:cs typeface="+mn-cs"/>
                </a:rPr>
                <a:t>A pan-Canadian QI-research collaboration amongst 7 provinces</a:t>
              </a:r>
            </a:p>
          </p:txBody>
        </p:sp>
        <p:sp>
          <p:nvSpPr>
            <p:cNvPr id="97" name="Rectangle 96">
              <a:extLst>
                <a:ext uri="{FF2B5EF4-FFF2-40B4-BE49-F238E27FC236}">
                  <a16:creationId xmlns:a16="http://schemas.microsoft.com/office/drawing/2014/main" id="{07E3FFBD-942E-4DFA-BC3C-93239CDAC14E}"/>
                </a:ext>
              </a:extLst>
            </p:cNvPr>
            <p:cNvSpPr/>
            <p:nvPr/>
          </p:nvSpPr>
          <p:spPr>
            <a:xfrm>
              <a:off x="283155" y="1824021"/>
              <a:ext cx="4820474" cy="162859"/>
            </a:xfrm>
            <a:prstGeom prst="rect">
              <a:avLst/>
            </a:prstGeom>
            <a:gradFill flip="none" rotWithShape="1">
              <a:gsLst>
                <a:gs pos="0">
                  <a:srgbClr val="5B9BD5">
                    <a:lumMod val="20000"/>
                    <a:lumOff val="80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02060"/>
                  </a:solidFill>
                  <a:effectLst/>
                  <a:uLnTx/>
                  <a:uFillTx/>
                  <a:latin typeface="Calibri" panose="020F0502020204030204"/>
                  <a:ea typeface="+mn-ea"/>
                  <a:cs typeface="+mn-cs"/>
                </a:rPr>
                <a:t>Safer prescribing for complex older patients in community-based primary care</a:t>
              </a:r>
              <a:endParaRPr kumimoji="0" lang="en-CA"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Cylinder 97">
              <a:extLst>
                <a:ext uri="{FF2B5EF4-FFF2-40B4-BE49-F238E27FC236}">
                  <a16:creationId xmlns:a16="http://schemas.microsoft.com/office/drawing/2014/main" id="{93AFC430-94DE-49EA-95BB-336D1EF0F3FF}"/>
                </a:ext>
              </a:extLst>
            </p:cNvPr>
            <p:cNvSpPr/>
            <p:nvPr/>
          </p:nvSpPr>
          <p:spPr>
            <a:xfrm>
              <a:off x="2111248" y="2010863"/>
              <a:ext cx="1419286" cy="727369"/>
            </a:xfrm>
            <a:prstGeom prst="can">
              <a:avLst>
                <a:gd name="adj" fmla="val 7344"/>
              </a:avLst>
            </a:prstGeom>
            <a:gradFill flip="none" rotWithShape="1">
              <a:gsLst>
                <a:gs pos="0">
                  <a:srgbClr val="70AD47">
                    <a:lumMod val="5000"/>
                    <a:lumOff val="95000"/>
                  </a:srgbClr>
                </a:gs>
                <a:gs pos="74000">
                  <a:srgbClr val="70AD47">
                    <a:lumMod val="45000"/>
                    <a:lumOff val="55000"/>
                  </a:srgbClr>
                </a:gs>
                <a:gs pos="83000">
                  <a:srgbClr val="70AD47">
                    <a:lumMod val="45000"/>
                    <a:lumOff val="55000"/>
                  </a:srgbClr>
                </a:gs>
                <a:gs pos="100000">
                  <a:srgbClr val="70AD47">
                    <a:lumMod val="30000"/>
                    <a:lumOff val="70000"/>
                  </a:srgbClr>
                </a:gs>
              </a:gsLst>
              <a:lin ang="5400000" scaled="1"/>
              <a:tileRect/>
            </a:gradFill>
            <a:ln w="12700" cap="flat" cmpd="sng" algn="ctr">
              <a:solidFill>
                <a:srgbClr val="44546A"/>
              </a:solidFill>
              <a:prstDash val="solid"/>
              <a:miter lim="800000"/>
            </a:ln>
            <a:effectLst/>
          </p:spPr>
          <p:txBody>
            <a:bodyPr lIns="15000" tIns="9000" rIns="15000" bIns="9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rgbClr val="002060"/>
                  </a:solidFill>
                  <a:effectLst/>
                  <a:uLnTx/>
                  <a:uFillTx/>
                  <a:latin typeface="Calibri" panose="020F0502020204030204"/>
                  <a:ea typeface="+mn-ea"/>
                  <a:cs typeface="+mn-cs"/>
                </a:rPr>
                <a:t>Practice coaching</a:t>
              </a:r>
              <a:endPar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9" name="Graphic 98" descr="Bullseye with solid fill">
              <a:extLst>
                <a:ext uri="{FF2B5EF4-FFF2-40B4-BE49-F238E27FC236}">
                  <a16:creationId xmlns:a16="http://schemas.microsoft.com/office/drawing/2014/main" id="{94E5721B-0002-4D15-8899-AABBE79E9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815" y="1824021"/>
              <a:ext cx="179632" cy="179632"/>
            </a:xfrm>
            <a:prstGeom prst="rect">
              <a:avLst/>
            </a:prstGeom>
          </p:spPr>
        </p:pic>
      </p:grpSp>
      <p:grpSp>
        <p:nvGrpSpPr>
          <p:cNvPr id="100" name="Group 99">
            <a:extLst>
              <a:ext uri="{FF2B5EF4-FFF2-40B4-BE49-F238E27FC236}">
                <a16:creationId xmlns:a16="http://schemas.microsoft.com/office/drawing/2014/main" id="{5819A685-4F42-436D-BC4D-B2DE5F2B86B1}"/>
              </a:ext>
            </a:extLst>
          </p:cNvPr>
          <p:cNvGrpSpPr/>
          <p:nvPr/>
        </p:nvGrpSpPr>
        <p:grpSpPr>
          <a:xfrm>
            <a:off x="1911955" y="4719379"/>
            <a:ext cx="8089104" cy="141474"/>
            <a:chOff x="4159446" y="3070880"/>
            <a:chExt cx="3766811" cy="133162"/>
          </a:xfrm>
        </p:grpSpPr>
        <p:cxnSp>
          <p:nvCxnSpPr>
            <p:cNvPr id="101" name="Straight Connector 100">
              <a:extLst>
                <a:ext uri="{FF2B5EF4-FFF2-40B4-BE49-F238E27FC236}">
                  <a16:creationId xmlns:a16="http://schemas.microsoft.com/office/drawing/2014/main" id="{C062A1A6-58BF-449A-8BEC-3EE423707658}"/>
                </a:ext>
              </a:extLst>
            </p:cNvPr>
            <p:cNvCxnSpPr/>
            <p:nvPr/>
          </p:nvCxnSpPr>
          <p:spPr>
            <a:xfrm>
              <a:off x="4159446" y="3078305"/>
              <a:ext cx="3766811" cy="0"/>
            </a:xfrm>
            <a:prstGeom prst="line">
              <a:avLst/>
            </a:prstGeom>
            <a:noFill/>
            <a:ln w="12700" cap="flat" cmpd="sng" algn="ctr">
              <a:solidFill>
                <a:sysClr val="windowText" lastClr="000000"/>
              </a:solidFill>
              <a:prstDash val="solid"/>
              <a:miter lim="800000"/>
            </a:ln>
            <a:effectLst/>
          </p:spPr>
        </p:cxnSp>
        <p:cxnSp>
          <p:nvCxnSpPr>
            <p:cNvPr id="102" name="Straight Connector 101">
              <a:extLst>
                <a:ext uri="{FF2B5EF4-FFF2-40B4-BE49-F238E27FC236}">
                  <a16:creationId xmlns:a16="http://schemas.microsoft.com/office/drawing/2014/main" id="{995F3A0E-C636-45D1-A29A-78A1D6E6A1B7}"/>
                </a:ext>
              </a:extLst>
            </p:cNvPr>
            <p:cNvCxnSpPr>
              <a:cxnSpLocks/>
            </p:cNvCxnSpPr>
            <p:nvPr/>
          </p:nvCxnSpPr>
          <p:spPr>
            <a:xfrm>
              <a:off x="4161603" y="3077133"/>
              <a:ext cx="0" cy="115933"/>
            </a:xfrm>
            <a:prstGeom prst="line">
              <a:avLst/>
            </a:prstGeom>
            <a:noFill/>
            <a:ln w="12700"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228808A5-8F79-4B9D-988F-8E5F6D8E21AF}"/>
                </a:ext>
              </a:extLst>
            </p:cNvPr>
            <p:cNvCxnSpPr>
              <a:cxnSpLocks/>
            </p:cNvCxnSpPr>
            <p:nvPr/>
          </p:nvCxnSpPr>
          <p:spPr>
            <a:xfrm>
              <a:off x="4848543" y="3086225"/>
              <a:ext cx="0" cy="115933"/>
            </a:xfrm>
            <a:prstGeom prst="line">
              <a:avLst/>
            </a:prstGeom>
            <a:noFill/>
            <a:ln w="12700"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434978CD-E832-41FF-A7CE-643B765989D4}"/>
                </a:ext>
              </a:extLst>
            </p:cNvPr>
            <p:cNvCxnSpPr>
              <a:cxnSpLocks/>
            </p:cNvCxnSpPr>
            <p:nvPr/>
          </p:nvCxnSpPr>
          <p:spPr>
            <a:xfrm>
              <a:off x="5470167" y="3081132"/>
              <a:ext cx="0" cy="121026"/>
            </a:xfrm>
            <a:prstGeom prst="line">
              <a:avLst/>
            </a:prstGeom>
            <a:noFill/>
            <a:ln w="12700"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F05753F8-93FE-4E11-AABF-DDE4E8074A7C}"/>
                </a:ext>
              </a:extLst>
            </p:cNvPr>
            <p:cNvCxnSpPr>
              <a:cxnSpLocks/>
            </p:cNvCxnSpPr>
            <p:nvPr/>
          </p:nvCxnSpPr>
          <p:spPr>
            <a:xfrm>
              <a:off x="7924793" y="3070880"/>
              <a:ext cx="0" cy="115933"/>
            </a:xfrm>
            <a:prstGeom prst="line">
              <a:avLst/>
            </a:prstGeom>
            <a:noFill/>
            <a:ln w="12700"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981DD772-2BD6-48D5-BCC7-C525F0E2E24F}"/>
                </a:ext>
              </a:extLst>
            </p:cNvPr>
            <p:cNvCxnSpPr>
              <a:cxnSpLocks/>
            </p:cNvCxnSpPr>
            <p:nvPr/>
          </p:nvCxnSpPr>
          <p:spPr>
            <a:xfrm>
              <a:off x="7321922" y="3088109"/>
              <a:ext cx="0" cy="115933"/>
            </a:xfrm>
            <a:prstGeom prst="line">
              <a:avLst/>
            </a:prstGeom>
            <a:noFill/>
            <a:ln w="12700" cap="flat" cmpd="sng" algn="ctr">
              <a:solidFill>
                <a:sysClr val="windowText" lastClr="000000"/>
              </a:solidFill>
              <a:prstDash val="solid"/>
              <a:miter lim="800000"/>
            </a:ln>
            <a:effectLst/>
          </p:spPr>
        </p:cxnSp>
        <p:cxnSp>
          <p:nvCxnSpPr>
            <p:cNvPr id="107" name="Straight Connector 106">
              <a:extLst>
                <a:ext uri="{FF2B5EF4-FFF2-40B4-BE49-F238E27FC236}">
                  <a16:creationId xmlns:a16="http://schemas.microsoft.com/office/drawing/2014/main" id="{3683F2FF-D160-4F8F-A69B-344C98708FBA}"/>
                </a:ext>
              </a:extLst>
            </p:cNvPr>
            <p:cNvCxnSpPr>
              <a:cxnSpLocks/>
            </p:cNvCxnSpPr>
            <p:nvPr/>
          </p:nvCxnSpPr>
          <p:spPr>
            <a:xfrm>
              <a:off x="6646468" y="3073454"/>
              <a:ext cx="0" cy="115933"/>
            </a:xfrm>
            <a:prstGeom prst="line">
              <a:avLst/>
            </a:prstGeom>
            <a:noFill/>
            <a:ln w="12700" cap="flat" cmpd="sng" algn="ctr">
              <a:solidFill>
                <a:sysClr val="windowText" lastClr="000000"/>
              </a:solidFill>
              <a:prstDash val="solid"/>
              <a:miter lim="800000"/>
            </a:ln>
            <a:effectLst/>
          </p:spPr>
        </p:cxnSp>
        <p:cxnSp>
          <p:nvCxnSpPr>
            <p:cNvPr id="108" name="Straight Connector 107">
              <a:extLst>
                <a:ext uri="{FF2B5EF4-FFF2-40B4-BE49-F238E27FC236}">
                  <a16:creationId xmlns:a16="http://schemas.microsoft.com/office/drawing/2014/main" id="{B249A0FF-6EBD-47E8-8B43-709658F9DC35}"/>
                </a:ext>
              </a:extLst>
            </p:cNvPr>
            <p:cNvCxnSpPr>
              <a:cxnSpLocks/>
            </p:cNvCxnSpPr>
            <p:nvPr/>
          </p:nvCxnSpPr>
          <p:spPr>
            <a:xfrm>
              <a:off x="6102378" y="3078305"/>
              <a:ext cx="0" cy="115933"/>
            </a:xfrm>
            <a:prstGeom prst="line">
              <a:avLst/>
            </a:prstGeom>
            <a:noFill/>
            <a:ln w="12700" cap="flat" cmpd="sng" algn="ctr">
              <a:solidFill>
                <a:sysClr val="windowText" lastClr="000000"/>
              </a:solidFill>
              <a:prstDash val="solid"/>
              <a:miter lim="800000"/>
            </a:ln>
            <a:effectLst/>
          </p:spPr>
        </p:cxnSp>
      </p:grpSp>
      <p:grpSp>
        <p:nvGrpSpPr>
          <p:cNvPr id="109" name="Group 108">
            <a:extLst>
              <a:ext uri="{FF2B5EF4-FFF2-40B4-BE49-F238E27FC236}">
                <a16:creationId xmlns:a16="http://schemas.microsoft.com/office/drawing/2014/main" id="{04740208-1ED2-430E-8642-2BC642E84E4D}"/>
              </a:ext>
            </a:extLst>
          </p:cNvPr>
          <p:cNvGrpSpPr/>
          <p:nvPr/>
        </p:nvGrpSpPr>
        <p:grpSpPr>
          <a:xfrm>
            <a:off x="1347909" y="4850517"/>
            <a:ext cx="9158159" cy="529143"/>
            <a:chOff x="3961633" y="3181505"/>
            <a:chExt cx="4132644" cy="265535"/>
          </a:xfrm>
        </p:grpSpPr>
        <p:sp>
          <p:nvSpPr>
            <p:cNvPr id="110" name="Rectangle 109">
              <a:extLst>
                <a:ext uri="{FF2B5EF4-FFF2-40B4-BE49-F238E27FC236}">
                  <a16:creationId xmlns:a16="http://schemas.microsoft.com/office/drawing/2014/main" id="{493CE32F-BF2F-4D3D-8F87-8CCCE837AB79}"/>
                </a:ext>
              </a:extLst>
            </p:cNvPr>
            <p:cNvSpPr/>
            <p:nvPr/>
          </p:nvSpPr>
          <p:spPr>
            <a:xfrm>
              <a:off x="3961633" y="3183286"/>
              <a:ext cx="593394" cy="249889"/>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Manitoba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MaPCReN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DAB6676A-74A9-48F5-A0DA-19E198B65B76}"/>
                </a:ext>
              </a:extLst>
            </p:cNvPr>
            <p:cNvSpPr/>
            <p:nvPr/>
          </p:nvSpPr>
          <p:spPr>
            <a:xfrm>
              <a:off x="4601605" y="3184482"/>
              <a:ext cx="633709" cy="247495"/>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Nova Scotia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MaRNet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-FP)</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55645236-3F31-4DF7-A1EF-5DC66F4242B3}"/>
                </a:ext>
              </a:extLst>
            </p:cNvPr>
            <p:cNvSpPr/>
            <p:nvPr/>
          </p:nvSpPr>
          <p:spPr>
            <a:xfrm>
              <a:off x="5246940" y="3181505"/>
              <a:ext cx="533503" cy="258368"/>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Quebec (RRSPUM)</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40159DD8-A6E0-411D-85CE-001EF2D37C97}"/>
                </a:ext>
              </a:extLst>
            </p:cNvPr>
            <p:cNvSpPr/>
            <p:nvPr/>
          </p:nvSpPr>
          <p:spPr>
            <a:xfrm>
              <a:off x="7617261" y="3184482"/>
              <a:ext cx="477016" cy="262558"/>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BC (BC-CPCSSN)</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D431E95D-B5EA-4592-802F-7CED57FD09DC}"/>
                </a:ext>
              </a:extLst>
            </p:cNvPr>
            <p:cNvSpPr/>
            <p:nvPr/>
          </p:nvSpPr>
          <p:spPr>
            <a:xfrm>
              <a:off x="6384480" y="3189387"/>
              <a:ext cx="533497" cy="247496"/>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Alberta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SAPCReN</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94140A1B-CBED-4CEF-8A72-009BD336A2BB}"/>
                </a:ext>
              </a:extLst>
            </p:cNvPr>
            <p:cNvSpPr/>
            <p:nvPr/>
          </p:nvSpPr>
          <p:spPr>
            <a:xfrm>
              <a:off x="6945923" y="3189387"/>
              <a:ext cx="643392" cy="250485"/>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Newfound-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land (APBRN)</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45AE77EE-4451-4B22-9C7F-16AF52686ED3}"/>
                </a:ext>
              </a:extLst>
            </p:cNvPr>
            <p:cNvSpPr/>
            <p:nvPr/>
          </p:nvSpPr>
          <p:spPr>
            <a:xfrm>
              <a:off x="5834221" y="3189387"/>
              <a:ext cx="512794" cy="248170"/>
            </a:xfrm>
            <a:prstGeom prst="rect">
              <a:avLst/>
            </a:prstGeom>
            <a:gradFill rotWithShape="1">
              <a:gsLst>
                <a:gs pos="58000">
                  <a:srgbClr val="70AD47">
                    <a:lumMod val="110000"/>
                    <a:satMod val="105000"/>
                    <a:tint val="67000"/>
                  </a:srgbClr>
                </a:gs>
                <a:gs pos="76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Ontario (multiple)</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C06075C9-4266-7F93-561D-FFCE57065F0E}"/>
              </a:ext>
            </a:extLst>
          </p:cNvPr>
          <p:cNvSpPr txBox="1"/>
          <p:nvPr/>
        </p:nvSpPr>
        <p:spPr>
          <a:xfrm>
            <a:off x="3866199" y="5650530"/>
            <a:ext cx="6205490" cy="369332"/>
          </a:xfrm>
          <a:prstGeom prst="rect">
            <a:avLst/>
          </a:prstGeom>
          <a:noFill/>
        </p:spPr>
        <p:txBody>
          <a:bodyPr wrap="square">
            <a:spAutoFit/>
          </a:bodyPr>
          <a:lstStyle/>
          <a:p>
            <a:r>
              <a:rPr lang="en-US" dirty="0"/>
              <a:t>https://www.spiderdeprescribing.com/</a:t>
            </a:r>
          </a:p>
        </p:txBody>
      </p:sp>
    </p:spTree>
    <p:extLst>
      <p:ext uri="{BB962C8B-B14F-4D97-AF65-F5344CB8AC3E}">
        <p14:creationId xmlns:p14="http://schemas.microsoft.com/office/powerpoint/2010/main" val="301344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91E52AA-20BA-4E0F-8450-C9F82BE7594D}"/>
              </a:ext>
            </a:extLst>
          </p:cNvPr>
          <p:cNvGrpSpPr/>
          <p:nvPr/>
        </p:nvGrpSpPr>
        <p:grpSpPr>
          <a:xfrm>
            <a:off x="228600" y="1295400"/>
            <a:ext cx="7920000" cy="3490145"/>
            <a:chOff x="9194240" y="6785195"/>
            <a:chExt cx="8162906" cy="3490145"/>
          </a:xfrm>
        </p:grpSpPr>
        <p:grpSp>
          <p:nvGrpSpPr>
            <p:cNvPr id="9" name="Group 8">
              <a:extLst>
                <a:ext uri="{FF2B5EF4-FFF2-40B4-BE49-F238E27FC236}">
                  <a16:creationId xmlns:a16="http://schemas.microsoft.com/office/drawing/2014/main" id="{A2ED71E7-F05C-460E-928D-1C8EE5D51D84}"/>
                </a:ext>
              </a:extLst>
            </p:cNvPr>
            <p:cNvGrpSpPr>
              <a:grpSpLocks noChangeAspect="1"/>
            </p:cNvGrpSpPr>
            <p:nvPr/>
          </p:nvGrpSpPr>
          <p:grpSpPr>
            <a:xfrm>
              <a:off x="9194240" y="6932823"/>
              <a:ext cx="4500083" cy="3342517"/>
              <a:chOff x="1602963" y="1893960"/>
              <a:chExt cx="6018022" cy="4065735"/>
            </a:xfrm>
          </p:grpSpPr>
          <p:grpSp>
            <p:nvGrpSpPr>
              <p:cNvPr id="24" name="Group 73">
                <a:extLst>
                  <a:ext uri="{FF2B5EF4-FFF2-40B4-BE49-F238E27FC236}">
                    <a16:creationId xmlns:a16="http://schemas.microsoft.com/office/drawing/2014/main" id="{F75641DD-AE97-4E3F-BDD2-5FA69FEFD1F9}"/>
                  </a:ext>
                </a:extLst>
              </p:cNvPr>
              <p:cNvGrpSpPr>
                <a:grpSpLocks/>
              </p:cNvGrpSpPr>
              <p:nvPr/>
            </p:nvGrpSpPr>
            <p:grpSpPr>
              <a:xfrm>
                <a:off x="1602963" y="1893960"/>
                <a:ext cx="6018022" cy="4065735"/>
                <a:chOff x="13017546" y="3273350"/>
                <a:chExt cx="10283364" cy="6947373"/>
              </a:xfrm>
              <a:solidFill>
                <a:srgbClr val="E7E6E6">
                  <a:lumMod val="90000"/>
                </a:srgbClr>
              </a:solidFill>
            </p:grpSpPr>
            <p:sp>
              <p:nvSpPr>
                <p:cNvPr id="38" name="Freeform 6">
                  <a:extLst>
                    <a:ext uri="{FF2B5EF4-FFF2-40B4-BE49-F238E27FC236}">
                      <a16:creationId xmlns:a16="http://schemas.microsoft.com/office/drawing/2014/main" id="{CC86319F-7D6A-4D32-A2CF-881AC7E54FE6}"/>
                    </a:ext>
                  </a:extLst>
                </p:cNvPr>
                <p:cNvSpPr>
                  <a:spLocks/>
                </p:cNvSpPr>
                <p:nvPr/>
              </p:nvSpPr>
              <p:spPr bwMode="auto">
                <a:xfrm>
                  <a:off x="17272874" y="3991979"/>
                  <a:ext cx="426764" cy="559971"/>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9" name="Freeform 7">
                  <a:extLst>
                    <a:ext uri="{FF2B5EF4-FFF2-40B4-BE49-F238E27FC236}">
                      <a16:creationId xmlns:a16="http://schemas.microsoft.com/office/drawing/2014/main" id="{19F54A8E-A730-4359-A0E7-6CB2EBDEC82A}"/>
                    </a:ext>
                  </a:extLst>
                </p:cNvPr>
                <p:cNvSpPr>
                  <a:spLocks/>
                </p:cNvSpPr>
                <p:nvPr/>
              </p:nvSpPr>
              <p:spPr bwMode="auto">
                <a:xfrm>
                  <a:off x="17344685" y="4809537"/>
                  <a:ext cx="342642" cy="304251"/>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0" name="Freeform 9">
                  <a:extLst>
                    <a:ext uri="{FF2B5EF4-FFF2-40B4-BE49-F238E27FC236}">
                      <a16:creationId xmlns:a16="http://schemas.microsoft.com/office/drawing/2014/main" id="{81D561E8-1BAF-49EA-90DE-D7436B2362F3}"/>
                    </a:ext>
                  </a:extLst>
                </p:cNvPr>
                <p:cNvSpPr>
                  <a:spLocks/>
                </p:cNvSpPr>
                <p:nvPr/>
              </p:nvSpPr>
              <p:spPr bwMode="auto">
                <a:xfrm>
                  <a:off x="16162878" y="3907984"/>
                  <a:ext cx="681181" cy="713030"/>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1" name="Freeform 10">
                  <a:extLst>
                    <a:ext uri="{FF2B5EF4-FFF2-40B4-BE49-F238E27FC236}">
                      <a16:creationId xmlns:a16="http://schemas.microsoft.com/office/drawing/2014/main" id="{CF51766C-7C78-48ED-BB48-9D7D3326E268}"/>
                    </a:ext>
                  </a:extLst>
                </p:cNvPr>
                <p:cNvSpPr>
                  <a:spLocks/>
                </p:cNvSpPr>
                <p:nvPr/>
              </p:nvSpPr>
              <p:spPr bwMode="auto">
                <a:xfrm>
                  <a:off x="16979474" y="3372278"/>
                  <a:ext cx="322125" cy="395713"/>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2" name="Freeform 11">
                  <a:extLst>
                    <a:ext uri="{FF2B5EF4-FFF2-40B4-BE49-F238E27FC236}">
                      <a16:creationId xmlns:a16="http://schemas.microsoft.com/office/drawing/2014/main" id="{9222EBC7-D153-4A8E-9911-D493AA88F3C0}"/>
                    </a:ext>
                  </a:extLst>
                </p:cNvPr>
                <p:cNvSpPr>
                  <a:spLocks/>
                </p:cNvSpPr>
                <p:nvPr/>
              </p:nvSpPr>
              <p:spPr bwMode="auto">
                <a:xfrm>
                  <a:off x="16558865" y="3351746"/>
                  <a:ext cx="170295" cy="119460"/>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Freeform 12">
                  <a:extLst>
                    <a:ext uri="{FF2B5EF4-FFF2-40B4-BE49-F238E27FC236}">
                      <a16:creationId xmlns:a16="http://schemas.microsoft.com/office/drawing/2014/main" id="{281B8996-6505-4FE4-B1E5-B82D5DFF81A7}"/>
                    </a:ext>
                  </a:extLst>
                </p:cNvPr>
                <p:cNvSpPr>
                  <a:spLocks/>
                </p:cNvSpPr>
                <p:nvPr/>
              </p:nvSpPr>
              <p:spPr bwMode="auto">
                <a:xfrm>
                  <a:off x="17769397" y="3282683"/>
                  <a:ext cx="190813" cy="110128"/>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4" name="Freeform 13">
                  <a:extLst>
                    <a:ext uri="{FF2B5EF4-FFF2-40B4-BE49-F238E27FC236}">
                      <a16:creationId xmlns:a16="http://schemas.microsoft.com/office/drawing/2014/main" id="{42D9B733-5EC8-4F27-8844-043154ED8B19}"/>
                    </a:ext>
                  </a:extLst>
                </p:cNvPr>
                <p:cNvSpPr>
                  <a:spLocks/>
                </p:cNvSpPr>
                <p:nvPr/>
              </p:nvSpPr>
              <p:spPr bwMode="auto">
                <a:xfrm>
                  <a:off x="18608563" y="4051710"/>
                  <a:ext cx="354953" cy="212789"/>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Freeform 84">
                  <a:extLst>
                    <a:ext uri="{FF2B5EF4-FFF2-40B4-BE49-F238E27FC236}">
                      <a16:creationId xmlns:a16="http://schemas.microsoft.com/office/drawing/2014/main" id="{BA9957A1-8568-4CC1-88B6-C043A7CF8D61}"/>
                    </a:ext>
                  </a:extLst>
                </p:cNvPr>
                <p:cNvSpPr>
                  <a:spLocks/>
                </p:cNvSpPr>
                <p:nvPr/>
              </p:nvSpPr>
              <p:spPr bwMode="auto">
                <a:xfrm>
                  <a:off x="18009452" y="3336813"/>
                  <a:ext cx="114898" cy="11386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6" name="Freeform 85">
                  <a:extLst>
                    <a:ext uri="{FF2B5EF4-FFF2-40B4-BE49-F238E27FC236}">
                      <a16:creationId xmlns:a16="http://schemas.microsoft.com/office/drawing/2014/main" id="{83F8CC16-CF6E-42A0-ADEA-DD2B2A4CBCBD}"/>
                    </a:ext>
                  </a:extLst>
                </p:cNvPr>
                <p:cNvSpPr>
                  <a:spLocks/>
                </p:cNvSpPr>
                <p:nvPr/>
              </p:nvSpPr>
              <p:spPr bwMode="auto">
                <a:xfrm>
                  <a:off x="17732466" y="3432008"/>
                  <a:ext cx="974581" cy="550638"/>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7" name="Freeform 86">
                  <a:extLst>
                    <a:ext uri="{FF2B5EF4-FFF2-40B4-BE49-F238E27FC236}">
                      <a16:creationId xmlns:a16="http://schemas.microsoft.com/office/drawing/2014/main" id="{D64144D6-42F5-4950-81A0-675DA211ED0A}"/>
                    </a:ext>
                  </a:extLst>
                </p:cNvPr>
                <p:cNvSpPr>
                  <a:spLocks/>
                </p:cNvSpPr>
                <p:nvPr/>
              </p:nvSpPr>
              <p:spPr bwMode="auto">
                <a:xfrm>
                  <a:off x="17703741" y="3725060"/>
                  <a:ext cx="213382" cy="216522"/>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8" name="Freeform 87">
                  <a:extLst>
                    <a:ext uri="{FF2B5EF4-FFF2-40B4-BE49-F238E27FC236}">
                      <a16:creationId xmlns:a16="http://schemas.microsoft.com/office/drawing/2014/main" id="{1E48269A-93BB-48C0-BFEE-7A5EDC13E097}"/>
                    </a:ext>
                  </a:extLst>
                </p:cNvPr>
                <p:cNvSpPr>
                  <a:spLocks/>
                </p:cNvSpPr>
                <p:nvPr/>
              </p:nvSpPr>
              <p:spPr bwMode="auto">
                <a:xfrm>
                  <a:off x="17621671" y="4874867"/>
                  <a:ext cx="82070" cy="78396"/>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9" name="Freeform 88">
                  <a:extLst>
                    <a:ext uri="{FF2B5EF4-FFF2-40B4-BE49-F238E27FC236}">
                      <a16:creationId xmlns:a16="http://schemas.microsoft.com/office/drawing/2014/main" id="{48DA6C5E-FE9A-41DE-9122-A19D098F0E9B}"/>
                    </a:ext>
                  </a:extLst>
                </p:cNvPr>
                <p:cNvSpPr>
                  <a:spLocks/>
                </p:cNvSpPr>
                <p:nvPr/>
              </p:nvSpPr>
              <p:spPr bwMode="auto">
                <a:xfrm>
                  <a:off x="17933537" y="4835669"/>
                  <a:ext cx="65656" cy="54131"/>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0" name="Freeform 89">
                  <a:extLst>
                    <a:ext uri="{FF2B5EF4-FFF2-40B4-BE49-F238E27FC236}">
                      <a16:creationId xmlns:a16="http://schemas.microsoft.com/office/drawing/2014/main" id="{01121127-0286-46AE-A33F-BEC92DA542EE}"/>
                    </a:ext>
                  </a:extLst>
                </p:cNvPr>
                <p:cNvSpPr>
                  <a:spLocks/>
                </p:cNvSpPr>
                <p:nvPr/>
              </p:nvSpPr>
              <p:spPr bwMode="auto">
                <a:xfrm>
                  <a:off x="16146464" y="4036777"/>
                  <a:ext cx="1171549" cy="946351"/>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1" name="Freeform 90">
                  <a:extLst>
                    <a:ext uri="{FF2B5EF4-FFF2-40B4-BE49-F238E27FC236}">
                      <a16:creationId xmlns:a16="http://schemas.microsoft.com/office/drawing/2014/main" id="{0BABBA41-6D77-4FDC-88C3-3F29F84FC9C8}"/>
                    </a:ext>
                  </a:extLst>
                </p:cNvPr>
                <p:cNvSpPr>
                  <a:spLocks/>
                </p:cNvSpPr>
                <p:nvPr/>
              </p:nvSpPr>
              <p:spPr bwMode="auto">
                <a:xfrm>
                  <a:off x="17055388" y="3977047"/>
                  <a:ext cx="180554" cy="188524"/>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2" name="Freeform 91">
                  <a:extLst>
                    <a:ext uri="{FF2B5EF4-FFF2-40B4-BE49-F238E27FC236}">
                      <a16:creationId xmlns:a16="http://schemas.microsoft.com/office/drawing/2014/main" id="{4D214DC5-5AB4-47F7-9D3B-9160E5D3701D}"/>
                    </a:ext>
                  </a:extLst>
                </p:cNvPr>
                <p:cNvSpPr>
                  <a:spLocks/>
                </p:cNvSpPr>
                <p:nvPr/>
              </p:nvSpPr>
              <p:spPr bwMode="auto">
                <a:xfrm>
                  <a:off x="16995888" y="3967714"/>
                  <a:ext cx="43087" cy="59730"/>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3" name="Freeform 92">
                  <a:extLst>
                    <a:ext uri="{FF2B5EF4-FFF2-40B4-BE49-F238E27FC236}">
                      <a16:creationId xmlns:a16="http://schemas.microsoft.com/office/drawing/2014/main" id="{B43758FB-6FD4-4586-8B7A-2B5F4CC8D550}"/>
                    </a:ext>
                  </a:extLst>
                </p:cNvPr>
                <p:cNvSpPr>
                  <a:spLocks/>
                </p:cNvSpPr>
                <p:nvPr/>
              </p:nvSpPr>
              <p:spPr bwMode="auto">
                <a:xfrm>
                  <a:off x="17256460" y="4940197"/>
                  <a:ext cx="82070" cy="87729"/>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4" name="Freeform 93">
                  <a:extLst>
                    <a:ext uri="{FF2B5EF4-FFF2-40B4-BE49-F238E27FC236}">
                      <a16:creationId xmlns:a16="http://schemas.microsoft.com/office/drawing/2014/main" id="{A8B7A3B2-2931-4E65-8336-AC4C9D7A175F}"/>
                    </a:ext>
                  </a:extLst>
                </p:cNvPr>
                <p:cNvSpPr>
                  <a:spLocks/>
                </p:cNvSpPr>
                <p:nvPr/>
              </p:nvSpPr>
              <p:spPr bwMode="auto">
                <a:xfrm>
                  <a:off x="17301598" y="4617280"/>
                  <a:ext cx="98484" cy="83996"/>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5" name="Freeform 94">
                  <a:extLst>
                    <a:ext uri="{FF2B5EF4-FFF2-40B4-BE49-F238E27FC236}">
                      <a16:creationId xmlns:a16="http://schemas.microsoft.com/office/drawing/2014/main" id="{B68DD2FC-4681-4008-BFF8-23F9AF2990CA}"/>
                    </a:ext>
                  </a:extLst>
                </p:cNvPr>
                <p:cNvSpPr>
                  <a:spLocks/>
                </p:cNvSpPr>
                <p:nvPr/>
              </p:nvSpPr>
              <p:spPr bwMode="auto">
                <a:xfrm>
                  <a:off x="16919973" y="4958863"/>
                  <a:ext cx="75915" cy="74663"/>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6" name="Freeform 95">
                  <a:extLst>
                    <a:ext uri="{FF2B5EF4-FFF2-40B4-BE49-F238E27FC236}">
                      <a16:creationId xmlns:a16="http://schemas.microsoft.com/office/drawing/2014/main" id="{AA3EF8F2-D42A-4906-96BB-AA133A3770C6}"/>
                    </a:ext>
                  </a:extLst>
                </p:cNvPr>
                <p:cNvSpPr>
                  <a:spLocks/>
                </p:cNvSpPr>
                <p:nvPr/>
              </p:nvSpPr>
              <p:spPr bwMode="auto">
                <a:xfrm>
                  <a:off x="17131303" y="4973795"/>
                  <a:ext cx="77966" cy="65330"/>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7" name="Freeform 96">
                  <a:extLst>
                    <a:ext uri="{FF2B5EF4-FFF2-40B4-BE49-F238E27FC236}">
                      <a16:creationId xmlns:a16="http://schemas.microsoft.com/office/drawing/2014/main" id="{19E90799-1E9C-4241-9D8C-AABEDD2FF409}"/>
                    </a:ext>
                  </a:extLst>
                </p:cNvPr>
                <p:cNvSpPr>
                  <a:spLocks/>
                </p:cNvSpPr>
                <p:nvPr/>
              </p:nvSpPr>
              <p:spPr bwMode="auto">
                <a:xfrm>
                  <a:off x="15736114" y="4001312"/>
                  <a:ext cx="4704661" cy="2713993"/>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8" name="Freeform 97">
                  <a:extLst>
                    <a:ext uri="{FF2B5EF4-FFF2-40B4-BE49-F238E27FC236}">
                      <a16:creationId xmlns:a16="http://schemas.microsoft.com/office/drawing/2014/main" id="{AD2C8574-FB8A-4141-8DCC-1363D6E1FC3B}"/>
                    </a:ext>
                  </a:extLst>
                </p:cNvPr>
                <p:cNvSpPr>
                  <a:spLocks/>
                </p:cNvSpPr>
                <p:nvPr/>
              </p:nvSpPr>
              <p:spPr bwMode="auto">
                <a:xfrm>
                  <a:off x="17687327" y="3713860"/>
                  <a:ext cx="92329" cy="69063"/>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9" name="Freeform 98">
                  <a:extLst>
                    <a:ext uri="{FF2B5EF4-FFF2-40B4-BE49-F238E27FC236}">
                      <a16:creationId xmlns:a16="http://schemas.microsoft.com/office/drawing/2014/main" id="{ECC2E666-F722-4C5E-A720-5D610D46631B}"/>
                    </a:ext>
                  </a:extLst>
                </p:cNvPr>
                <p:cNvSpPr>
                  <a:spLocks/>
                </p:cNvSpPr>
                <p:nvPr/>
              </p:nvSpPr>
              <p:spPr bwMode="auto">
                <a:xfrm>
                  <a:off x="20249962" y="6269195"/>
                  <a:ext cx="108743" cy="102661"/>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0" name="Freeform 99">
                  <a:extLst>
                    <a:ext uri="{FF2B5EF4-FFF2-40B4-BE49-F238E27FC236}">
                      <a16:creationId xmlns:a16="http://schemas.microsoft.com/office/drawing/2014/main" id="{05201B12-6AE1-4A66-AC4D-1EAFE9C387FC}"/>
                    </a:ext>
                  </a:extLst>
                </p:cNvPr>
                <p:cNvSpPr>
                  <a:spLocks/>
                </p:cNvSpPr>
                <p:nvPr/>
              </p:nvSpPr>
              <p:spPr bwMode="auto">
                <a:xfrm>
                  <a:off x="20619277" y="6168400"/>
                  <a:ext cx="1743987" cy="1597784"/>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solidFill>
                  <a:srgbClr val="E4707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1" name="Freeform 100">
                  <a:extLst>
                    <a:ext uri="{FF2B5EF4-FFF2-40B4-BE49-F238E27FC236}">
                      <a16:creationId xmlns:a16="http://schemas.microsoft.com/office/drawing/2014/main" id="{32595863-9F3F-4EF4-A3C0-4EE83E01C657}"/>
                    </a:ext>
                  </a:extLst>
                </p:cNvPr>
                <p:cNvSpPr>
                  <a:spLocks/>
                </p:cNvSpPr>
                <p:nvPr/>
              </p:nvSpPr>
              <p:spPr bwMode="auto">
                <a:xfrm>
                  <a:off x="20434619" y="5811885"/>
                  <a:ext cx="55397" cy="59730"/>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2" name="Freeform 103">
                  <a:extLst>
                    <a:ext uri="{FF2B5EF4-FFF2-40B4-BE49-F238E27FC236}">
                      <a16:creationId xmlns:a16="http://schemas.microsoft.com/office/drawing/2014/main" id="{7DF3FA17-7A74-40EB-BED0-319898C9C44B}"/>
                    </a:ext>
                  </a:extLst>
                </p:cNvPr>
                <p:cNvSpPr>
                  <a:spLocks/>
                </p:cNvSpPr>
                <p:nvPr/>
              </p:nvSpPr>
              <p:spPr bwMode="auto">
                <a:xfrm>
                  <a:off x="20440775" y="5936945"/>
                  <a:ext cx="125157" cy="117594"/>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3" name="Freeform 104">
                  <a:extLst>
                    <a:ext uri="{FF2B5EF4-FFF2-40B4-BE49-F238E27FC236}">
                      <a16:creationId xmlns:a16="http://schemas.microsoft.com/office/drawing/2014/main" id="{E91081B0-6487-45F0-A08F-07BC463F9FEF}"/>
                    </a:ext>
                  </a:extLst>
                </p:cNvPr>
                <p:cNvSpPr>
                  <a:spLocks/>
                </p:cNvSpPr>
                <p:nvPr/>
              </p:nvSpPr>
              <p:spPr bwMode="auto">
                <a:xfrm>
                  <a:off x="22277090" y="7964040"/>
                  <a:ext cx="86173" cy="89595"/>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solidFill>
                  <a:srgbClr val="DCDDB9"/>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4" name="Freeform 105">
                  <a:extLst>
                    <a:ext uri="{FF2B5EF4-FFF2-40B4-BE49-F238E27FC236}">
                      <a16:creationId xmlns:a16="http://schemas.microsoft.com/office/drawing/2014/main" id="{D60192D8-3607-4B06-B43B-03E2CB3CA203}"/>
                    </a:ext>
                  </a:extLst>
                </p:cNvPr>
                <p:cNvSpPr>
                  <a:spLocks/>
                </p:cNvSpPr>
                <p:nvPr/>
              </p:nvSpPr>
              <p:spPr bwMode="auto">
                <a:xfrm>
                  <a:off x="19519539" y="6039607"/>
                  <a:ext cx="92329" cy="50397"/>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5" name="Freeform 106">
                  <a:extLst>
                    <a:ext uri="{FF2B5EF4-FFF2-40B4-BE49-F238E27FC236}">
                      <a16:creationId xmlns:a16="http://schemas.microsoft.com/office/drawing/2014/main" id="{464987FC-3870-494F-9C1A-E4FA70E7E6F2}"/>
                    </a:ext>
                  </a:extLst>
                </p:cNvPr>
                <p:cNvSpPr>
                  <a:spLocks/>
                </p:cNvSpPr>
                <p:nvPr/>
              </p:nvSpPr>
              <p:spPr bwMode="auto">
                <a:xfrm>
                  <a:off x="19131759" y="5964944"/>
                  <a:ext cx="131312" cy="100795"/>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6" name="Freeform 107">
                  <a:extLst>
                    <a:ext uri="{FF2B5EF4-FFF2-40B4-BE49-F238E27FC236}">
                      <a16:creationId xmlns:a16="http://schemas.microsoft.com/office/drawing/2014/main" id="{43984DF4-EC91-44C3-A955-FD13FCED3CA6}"/>
                    </a:ext>
                  </a:extLst>
                </p:cNvPr>
                <p:cNvSpPr>
                  <a:spLocks/>
                </p:cNvSpPr>
                <p:nvPr/>
              </p:nvSpPr>
              <p:spPr bwMode="auto">
                <a:xfrm>
                  <a:off x="19164587" y="5862282"/>
                  <a:ext cx="59501" cy="54131"/>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7" name="Freeform 108">
                  <a:extLst>
                    <a:ext uri="{FF2B5EF4-FFF2-40B4-BE49-F238E27FC236}">
                      <a16:creationId xmlns:a16="http://schemas.microsoft.com/office/drawing/2014/main" id="{88FCA6D6-0FCF-4ED1-83A5-AF4BA739DE3C}"/>
                    </a:ext>
                  </a:extLst>
                </p:cNvPr>
                <p:cNvSpPr>
                  <a:spLocks/>
                </p:cNvSpPr>
                <p:nvPr/>
              </p:nvSpPr>
              <p:spPr bwMode="auto">
                <a:xfrm>
                  <a:off x="19224087" y="5916413"/>
                  <a:ext cx="114898" cy="78396"/>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8" name="Freeform 109">
                  <a:extLst>
                    <a:ext uri="{FF2B5EF4-FFF2-40B4-BE49-F238E27FC236}">
                      <a16:creationId xmlns:a16="http://schemas.microsoft.com/office/drawing/2014/main" id="{C0C4C51A-FEAB-4576-AA0A-DF15E8F58098}"/>
                    </a:ext>
                  </a:extLst>
                </p:cNvPr>
                <p:cNvSpPr>
                  <a:spLocks/>
                </p:cNvSpPr>
                <p:nvPr/>
              </p:nvSpPr>
              <p:spPr bwMode="auto">
                <a:xfrm>
                  <a:off x="19061999" y="5027926"/>
                  <a:ext cx="342642" cy="248254"/>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9" name="Freeform 110">
                  <a:extLst>
                    <a:ext uri="{FF2B5EF4-FFF2-40B4-BE49-F238E27FC236}">
                      <a16:creationId xmlns:a16="http://schemas.microsoft.com/office/drawing/2014/main" id="{3A6DF661-3F78-45FC-8684-00CF67617465}"/>
                    </a:ext>
                  </a:extLst>
                </p:cNvPr>
                <p:cNvSpPr>
                  <a:spLocks/>
                </p:cNvSpPr>
                <p:nvPr/>
              </p:nvSpPr>
              <p:spPr bwMode="auto">
                <a:xfrm>
                  <a:off x="19170742" y="4953263"/>
                  <a:ext cx="86173" cy="85862"/>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0" name="Freeform 111">
                  <a:extLst>
                    <a:ext uri="{FF2B5EF4-FFF2-40B4-BE49-F238E27FC236}">
                      <a16:creationId xmlns:a16="http://schemas.microsoft.com/office/drawing/2014/main" id="{8FCA4396-BB85-4831-AC7C-32A7CCE7307E}"/>
                    </a:ext>
                  </a:extLst>
                </p:cNvPr>
                <p:cNvSpPr>
                  <a:spLocks/>
                </p:cNvSpPr>
                <p:nvPr/>
              </p:nvSpPr>
              <p:spPr bwMode="auto">
                <a:xfrm>
                  <a:off x="19049689" y="6760102"/>
                  <a:ext cx="55397" cy="57864"/>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1" name="Freeform 112">
                  <a:extLst>
                    <a:ext uri="{FF2B5EF4-FFF2-40B4-BE49-F238E27FC236}">
                      <a16:creationId xmlns:a16="http://schemas.microsoft.com/office/drawing/2014/main" id="{6662BBC8-7640-40D9-B902-266FF87EFA42}"/>
                    </a:ext>
                  </a:extLst>
                </p:cNvPr>
                <p:cNvSpPr>
                  <a:spLocks/>
                </p:cNvSpPr>
                <p:nvPr/>
              </p:nvSpPr>
              <p:spPr bwMode="auto">
                <a:xfrm>
                  <a:off x="19203570" y="7295808"/>
                  <a:ext cx="207227" cy="182924"/>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2" name="Freeform 113">
                  <a:extLst>
                    <a:ext uri="{FF2B5EF4-FFF2-40B4-BE49-F238E27FC236}">
                      <a16:creationId xmlns:a16="http://schemas.microsoft.com/office/drawing/2014/main" id="{7D4DD462-2A65-438B-959E-8526BD9AEB54}"/>
                    </a:ext>
                  </a:extLst>
                </p:cNvPr>
                <p:cNvSpPr>
                  <a:spLocks/>
                </p:cNvSpPr>
                <p:nvPr/>
              </p:nvSpPr>
              <p:spPr bwMode="auto">
                <a:xfrm>
                  <a:off x="19197415" y="7116617"/>
                  <a:ext cx="49242" cy="44798"/>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3" name="Freeform 114">
                  <a:extLst>
                    <a:ext uri="{FF2B5EF4-FFF2-40B4-BE49-F238E27FC236}">
                      <a16:creationId xmlns:a16="http://schemas.microsoft.com/office/drawing/2014/main" id="{C245343C-33D4-440F-B621-1A93D71BBD50}"/>
                    </a:ext>
                  </a:extLst>
                </p:cNvPr>
                <p:cNvSpPr>
                  <a:spLocks/>
                </p:cNvSpPr>
                <p:nvPr/>
              </p:nvSpPr>
              <p:spPr bwMode="auto">
                <a:xfrm>
                  <a:off x="19252812" y="7260343"/>
                  <a:ext cx="47190" cy="50397"/>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4" name="Freeform 115">
                  <a:extLst>
                    <a:ext uri="{FF2B5EF4-FFF2-40B4-BE49-F238E27FC236}">
                      <a16:creationId xmlns:a16="http://schemas.microsoft.com/office/drawing/2014/main" id="{E0434AF2-8380-4136-91B5-4C218CF1D903}"/>
                    </a:ext>
                  </a:extLst>
                </p:cNvPr>
                <p:cNvSpPr>
                  <a:spLocks/>
                </p:cNvSpPr>
                <p:nvPr/>
              </p:nvSpPr>
              <p:spPr bwMode="auto">
                <a:xfrm>
                  <a:off x="19072258" y="7964040"/>
                  <a:ext cx="207227" cy="11386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5" name="Freeform 116">
                  <a:extLst>
                    <a:ext uri="{FF2B5EF4-FFF2-40B4-BE49-F238E27FC236}">
                      <a16:creationId xmlns:a16="http://schemas.microsoft.com/office/drawing/2014/main" id="{2F978E59-588D-48FC-BF1E-C972EF7D2ABB}"/>
                    </a:ext>
                  </a:extLst>
                </p:cNvPr>
                <p:cNvSpPr>
                  <a:spLocks/>
                </p:cNvSpPr>
                <p:nvPr/>
              </p:nvSpPr>
              <p:spPr bwMode="auto">
                <a:xfrm>
                  <a:off x="18641391" y="6125469"/>
                  <a:ext cx="223641" cy="197856"/>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6" name="Freeform 117">
                  <a:extLst>
                    <a:ext uri="{FF2B5EF4-FFF2-40B4-BE49-F238E27FC236}">
                      <a16:creationId xmlns:a16="http://schemas.microsoft.com/office/drawing/2014/main" id="{D1F74EB4-7A61-42BE-AE00-D709D6EA5CCC}"/>
                    </a:ext>
                  </a:extLst>
                </p:cNvPr>
                <p:cNvSpPr>
                  <a:spLocks/>
                </p:cNvSpPr>
                <p:nvPr/>
              </p:nvSpPr>
              <p:spPr bwMode="auto">
                <a:xfrm>
                  <a:off x="19000447" y="6194532"/>
                  <a:ext cx="141571" cy="182924"/>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7" name="Freeform 118">
                  <a:extLst>
                    <a:ext uri="{FF2B5EF4-FFF2-40B4-BE49-F238E27FC236}">
                      <a16:creationId xmlns:a16="http://schemas.microsoft.com/office/drawing/2014/main" id="{CD6B3305-1C49-4130-B224-A24957061F93}"/>
                    </a:ext>
                  </a:extLst>
                </p:cNvPr>
                <p:cNvSpPr>
                  <a:spLocks/>
                </p:cNvSpPr>
                <p:nvPr/>
              </p:nvSpPr>
              <p:spPr bwMode="auto">
                <a:xfrm>
                  <a:off x="19066103" y="6685440"/>
                  <a:ext cx="75915" cy="89595"/>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8" name="Freeform 119">
                  <a:extLst>
                    <a:ext uri="{FF2B5EF4-FFF2-40B4-BE49-F238E27FC236}">
                      <a16:creationId xmlns:a16="http://schemas.microsoft.com/office/drawing/2014/main" id="{6C63BF11-BC6E-42B6-B97B-C4F3D705C90B}"/>
                    </a:ext>
                  </a:extLst>
                </p:cNvPr>
                <p:cNvSpPr>
                  <a:spLocks/>
                </p:cNvSpPr>
                <p:nvPr/>
              </p:nvSpPr>
              <p:spPr bwMode="auto">
                <a:xfrm>
                  <a:off x="13497655" y="7577660"/>
                  <a:ext cx="32828" cy="59730"/>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9" name="Freeform 120">
                  <a:extLst>
                    <a:ext uri="{FF2B5EF4-FFF2-40B4-BE49-F238E27FC236}">
                      <a16:creationId xmlns:a16="http://schemas.microsoft.com/office/drawing/2014/main" id="{975F0657-14D1-486D-A5A5-0A8DDB5A0509}"/>
                    </a:ext>
                  </a:extLst>
                </p:cNvPr>
                <p:cNvSpPr>
                  <a:spLocks/>
                </p:cNvSpPr>
                <p:nvPr/>
              </p:nvSpPr>
              <p:spPr bwMode="auto">
                <a:xfrm>
                  <a:off x="14406580" y="6069472"/>
                  <a:ext cx="1614727" cy="2385476"/>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solidFill>
                  <a:srgbClr val="E8AA86"/>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0" name="Freeform 121">
                  <a:extLst>
                    <a:ext uri="{FF2B5EF4-FFF2-40B4-BE49-F238E27FC236}">
                      <a16:creationId xmlns:a16="http://schemas.microsoft.com/office/drawing/2014/main" id="{2ACCA7DA-CE20-4E57-AC69-EE2556B4D65B}"/>
                    </a:ext>
                  </a:extLst>
                </p:cNvPr>
                <p:cNvSpPr>
                  <a:spLocks/>
                </p:cNvSpPr>
                <p:nvPr/>
              </p:nvSpPr>
              <p:spPr bwMode="auto">
                <a:xfrm>
                  <a:off x="13323257" y="3594400"/>
                  <a:ext cx="1557278" cy="2286548"/>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1" name="Freeform 122">
                  <a:extLst>
                    <a:ext uri="{FF2B5EF4-FFF2-40B4-BE49-F238E27FC236}">
                      <a16:creationId xmlns:a16="http://schemas.microsoft.com/office/drawing/2014/main" id="{DAC36996-9E73-4982-9F92-F58BA8C426CD}"/>
                    </a:ext>
                  </a:extLst>
                </p:cNvPr>
                <p:cNvSpPr>
                  <a:spLocks/>
                </p:cNvSpPr>
                <p:nvPr/>
              </p:nvSpPr>
              <p:spPr bwMode="auto">
                <a:xfrm>
                  <a:off x="15274470" y="6446519"/>
                  <a:ext cx="1547019" cy="2292148"/>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2" name="Freeform 123">
                  <a:extLst>
                    <a:ext uri="{FF2B5EF4-FFF2-40B4-BE49-F238E27FC236}">
                      <a16:creationId xmlns:a16="http://schemas.microsoft.com/office/drawing/2014/main" id="{D9CD0007-06E1-403B-B701-4F9F22796231}"/>
                    </a:ext>
                  </a:extLst>
                </p:cNvPr>
                <p:cNvSpPr>
                  <a:spLocks/>
                </p:cNvSpPr>
                <p:nvPr/>
              </p:nvSpPr>
              <p:spPr bwMode="auto">
                <a:xfrm>
                  <a:off x="13152960" y="4988728"/>
                  <a:ext cx="1891714" cy="3292629"/>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solidFill>
                  <a:srgbClr val="E4707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3" name="Freeform 124">
                  <a:extLst>
                    <a:ext uri="{FF2B5EF4-FFF2-40B4-BE49-F238E27FC236}">
                      <a16:creationId xmlns:a16="http://schemas.microsoft.com/office/drawing/2014/main" id="{E503164B-4557-4583-B2FB-0DC18BB5A3C9}"/>
                    </a:ext>
                  </a:extLst>
                </p:cNvPr>
                <p:cNvSpPr>
                  <a:spLocks/>
                </p:cNvSpPr>
                <p:nvPr/>
              </p:nvSpPr>
              <p:spPr bwMode="auto">
                <a:xfrm>
                  <a:off x="13017546" y="6263595"/>
                  <a:ext cx="246210" cy="466642"/>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solidFill>
                  <a:srgbClr val="E4707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4" name="Freeform 125">
                  <a:extLst>
                    <a:ext uri="{FF2B5EF4-FFF2-40B4-BE49-F238E27FC236}">
                      <a16:creationId xmlns:a16="http://schemas.microsoft.com/office/drawing/2014/main" id="{BCD86197-0BA9-4187-8CC5-723B46FC38FD}"/>
                    </a:ext>
                  </a:extLst>
                </p:cNvPr>
                <p:cNvSpPr>
                  <a:spLocks/>
                </p:cNvSpPr>
                <p:nvPr/>
              </p:nvSpPr>
              <p:spPr bwMode="auto">
                <a:xfrm>
                  <a:off x="21089127" y="8454948"/>
                  <a:ext cx="816596" cy="640233"/>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5" name="Freeform 126">
                  <a:extLst>
                    <a:ext uri="{FF2B5EF4-FFF2-40B4-BE49-F238E27FC236}">
                      <a16:creationId xmlns:a16="http://schemas.microsoft.com/office/drawing/2014/main" id="{AC71E678-E6C6-4979-9233-2CF7378A492D}"/>
                    </a:ext>
                  </a:extLst>
                </p:cNvPr>
                <p:cNvSpPr>
                  <a:spLocks/>
                </p:cNvSpPr>
                <p:nvPr/>
              </p:nvSpPr>
              <p:spPr bwMode="auto">
                <a:xfrm>
                  <a:off x="21704652" y="8654671"/>
                  <a:ext cx="670922" cy="653299"/>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solidFill>
                  <a:srgbClr val="E8AA86"/>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6" name="Freeform 127">
                  <a:extLst>
                    <a:ext uri="{FF2B5EF4-FFF2-40B4-BE49-F238E27FC236}">
                      <a16:creationId xmlns:a16="http://schemas.microsoft.com/office/drawing/2014/main" id="{008B29A0-0D38-4F16-966E-88CA7F389BD2}"/>
                    </a:ext>
                  </a:extLst>
                </p:cNvPr>
                <p:cNvSpPr>
                  <a:spLocks/>
                </p:cNvSpPr>
                <p:nvPr/>
              </p:nvSpPr>
              <p:spPr bwMode="auto">
                <a:xfrm>
                  <a:off x="22037035" y="8301889"/>
                  <a:ext cx="82070" cy="128793"/>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7" name="Freeform 128">
                  <a:extLst>
                    <a:ext uri="{FF2B5EF4-FFF2-40B4-BE49-F238E27FC236}">
                      <a16:creationId xmlns:a16="http://schemas.microsoft.com/office/drawing/2014/main" id="{5FD25474-8FE3-4217-A6FD-3B9BE28F8517}"/>
                    </a:ext>
                  </a:extLst>
                </p:cNvPr>
                <p:cNvSpPr>
                  <a:spLocks/>
                </p:cNvSpPr>
                <p:nvPr/>
              </p:nvSpPr>
              <p:spPr bwMode="auto">
                <a:xfrm>
                  <a:off x="22297606" y="7265942"/>
                  <a:ext cx="1003304" cy="940750"/>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solidFill>
                  <a:srgbClr val="E4707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8" name="Freeform 129">
                  <a:extLst>
                    <a:ext uri="{FF2B5EF4-FFF2-40B4-BE49-F238E27FC236}">
                      <a16:creationId xmlns:a16="http://schemas.microsoft.com/office/drawing/2014/main" id="{804230D7-7153-43F6-B9DE-1310817C1D05}"/>
                    </a:ext>
                  </a:extLst>
                </p:cNvPr>
                <p:cNvSpPr>
                  <a:spLocks/>
                </p:cNvSpPr>
                <p:nvPr/>
              </p:nvSpPr>
              <p:spPr bwMode="auto">
                <a:xfrm>
                  <a:off x="16472692" y="6625709"/>
                  <a:ext cx="1727573" cy="2221218"/>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solidFill>
                  <a:srgbClr val="E8AA86"/>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9" name="Freeform 130">
                  <a:extLst>
                    <a:ext uri="{FF2B5EF4-FFF2-40B4-BE49-F238E27FC236}">
                      <a16:creationId xmlns:a16="http://schemas.microsoft.com/office/drawing/2014/main" id="{0553A9BA-2DBB-43A8-A886-A344433B346F}"/>
                    </a:ext>
                  </a:extLst>
                </p:cNvPr>
                <p:cNvSpPr>
                  <a:spLocks/>
                </p:cNvSpPr>
                <p:nvPr/>
              </p:nvSpPr>
              <p:spPr bwMode="auto">
                <a:xfrm>
                  <a:off x="22217589" y="8350420"/>
                  <a:ext cx="266727" cy="313584"/>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solidFill>
                  <a:srgbClr val="E8AA86"/>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0" name="Freeform 131">
                  <a:extLst>
                    <a:ext uri="{FF2B5EF4-FFF2-40B4-BE49-F238E27FC236}">
                      <a16:creationId xmlns:a16="http://schemas.microsoft.com/office/drawing/2014/main" id="{52A02BB0-871E-4C84-BD49-1234E76964E8}"/>
                    </a:ext>
                  </a:extLst>
                </p:cNvPr>
                <p:cNvSpPr>
                  <a:spLocks/>
                </p:cNvSpPr>
                <p:nvPr/>
              </p:nvSpPr>
              <p:spPr bwMode="auto">
                <a:xfrm>
                  <a:off x="21497425" y="8003238"/>
                  <a:ext cx="451385" cy="13066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solidFill>
                  <a:srgbClr val="3F9AD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1" name="Freeform 132">
                  <a:extLst>
                    <a:ext uri="{FF2B5EF4-FFF2-40B4-BE49-F238E27FC236}">
                      <a16:creationId xmlns:a16="http://schemas.microsoft.com/office/drawing/2014/main" id="{0B08764B-6550-4898-8106-931E827F38F1}"/>
                    </a:ext>
                  </a:extLst>
                </p:cNvPr>
                <p:cNvSpPr>
                  <a:spLocks/>
                </p:cNvSpPr>
                <p:nvPr/>
              </p:nvSpPr>
              <p:spPr bwMode="auto">
                <a:xfrm>
                  <a:off x="14482495" y="3868786"/>
                  <a:ext cx="2496979" cy="2756924"/>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2" name="Freeform 133">
                  <a:extLst>
                    <a:ext uri="{FF2B5EF4-FFF2-40B4-BE49-F238E27FC236}">
                      <a16:creationId xmlns:a16="http://schemas.microsoft.com/office/drawing/2014/main" id="{63C08E82-AF8C-45BD-A810-0172974B2594}"/>
                    </a:ext>
                  </a:extLst>
                </p:cNvPr>
                <p:cNvSpPr>
                  <a:spLocks/>
                </p:cNvSpPr>
                <p:nvPr/>
              </p:nvSpPr>
              <p:spPr bwMode="auto">
                <a:xfrm>
                  <a:off x="19082517" y="9382633"/>
                  <a:ext cx="266727" cy="11386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solidFill>
                  <a:srgbClr val="3F9AD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3" name="Freeform 134">
                  <a:extLst>
                    <a:ext uri="{FF2B5EF4-FFF2-40B4-BE49-F238E27FC236}">
                      <a16:creationId xmlns:a16="http://schemas.microsoft.com/office/drawing/2014/main" id="{5BB0F2A0-B251-4126-B32E-15E503557DBD}"/>
                    </a:ext>
                  </a:extLst>
                </p:cNvPr>
                <p:cNvSpPr>
                  <a:spLocks/>
                </p:cNvSpPr>
                <p:nvPr/>
              </p:nvSpPr>
              <p:spPr bwMode="auto">
                <a:xfrm>
                  <a:off x="21757998" y="8544543"/>
                  <a:ext cx="387781" cy="158658"/>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4" name="Freeform 135">
                  <a:extLst>
                    <a:ext uri="{FF2B5EF4-FFF2-40B4-BE49-F238E27FC236}">
                      <a16:creationId xmlns:a16="http://schemas.microsoft.com/office/drawing/2014/main" id="{B9B0FCB9-24F5-437E-A9B7-A41FE77B39DE}"/>
                    </a:ext>
                  </a:extLst>
                </p:cNvPr>
                <p:cNvSpPr>
                  <a:spLocks/>
                </p:cNvSpPr>
                <p:nvPr/>
              </p:nvSpPr>
              <p:spPr bwMode="auto">
                <a:xfrm>
                  <a:off x="17338530" y="7338739"/>
                  <a:ext cx="3106348" cy="2881984"/>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solidFill>
                  <a:srgbClr val="3F9AD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5" name="Freeform 136">
                  <a:extLst>
                    <a:ext uri="{FF2B5EF4-FFF2-40B4-BE49-F238E27FC236}">
                      <a16:creationId xmlns:a16="http://schemas.microsoft.com/office/drawing/2014/main" id="{8F216C84-2462-47F3-9D35-DB50FEC08609}"/>
                    </a:ext>
                  </a:extLst>
                </p:cNvPr>
                <p:cNvSpPr>
                  <a:spLocks/>
                </p:cNvSpPr>
                <p:nvPr/>
              </p:nvSpPr>
              <p:spPr bwMode="auto">
                <a:xfrm>
                  <a:off x="19203570" y="6084404"/>
                  <a:ext cx="3061210" cy="3318761"/>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solidFill>
                  <a:srgbClr val="3F9AD0"/>
                </a:solid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6" name="Freeform 137">
                  <a:extLst>
                    <a:ext uri="{FF2B5EF4-FFF2-40B4-BE49-F238E27FC236}">
                      <a16:creationId xmlns:a16="http://schemas.microsoft.com/office/drawing/2014/main" id="{176DEA5A-E4BB-489B-9779-0459410A4838}"/>
                    </a:ext>
                  </a:extLst>
                </p:cNvPr>
                <p:cNvSpPr>
                  <a:spLocks/>
                </p:cNvSpPr>
                <p:nvPr/>
              </p:nvSpPr>
              <p:spPr bwMode="auto">
                <a:xfrm>
                  <a:off x="19398486" y="8148830"/>
                  <a:ext cx="82070" cy="78396"/>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7" name="Freeform 73">
                  <a:extLst>
                    <a:ext uri="{FF2B5EF4-FFF2-40B4-BE49-F238E27FC236}">
                      <a16:creationId xmlns:a16="http://schemas.microsoft.com/office/drawing/2014/main" id="{8E76EFEC-3E84-4F0E-8308-1ADC8B545C55}"/>
                    </a:ext>
                  </a:extLst>
                </p:cNvPr>
                <p:cNvSpPr>
                  <a:spLocks/>
                </p:cNvSpPr>
                <p:nvPr/>
              </p:nvSpPr>
              <p:spPr bwMode="auto">
                <a:xfrm>
                  <a:off x="18684477" y="4790871"/>
                  <a:ext cx="77966" cy="59730"/>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8" name="Freeform 74">
                  <a:extLst>
                    <a:ext uri="{FF2B5EF4-FFF2-40B4-BE49-F238E27FC236}">
                      <a16:creationId xmlns:a16="http://schemas.microsoft.com/office/drawing/2014/main" id="{54556978-44EA-4969-917B-93C02FFE2CC1}"/>
                    </a:ext>
                  </a:extLst>
                </p:cNvPr>
                <p:cNvSpPr>
                  <a:spLocks/>
                </p:cNvSpPr>
                <p:nvPr/>
              </p:nvSpPr>
              <p:spPr bwMode="auto">
                <a:xfrm>
                  <a:off x="18298748" y="5138053"/>
                  <a:ext cx="82070" cy="134393"/>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99" name="Freeform 75">
                  <a:extLst>
                    <a:ext uri="{FF2B5EF4-FFF2-40B4-BE49-F238E27FC236}">
                      <a16:creationId xmlns:a16="http://schemas.microsoft.com/office/drawing/2014/main" id="{BF1FDBE9-6215-4D3D-962D-70118265A4A1}"/>
                    </a:ext>
                  </a:extLst>
                </p:cNvPr>
                <p:cNvSpPr>
                  <a:spLocks/>
                </p:cNvSpPr>
                <p:nvPr/>
              </p:nvSpPr>
              <p:spPr bwMode="auto">
                <a:xfrm>
                  <a:off x="15851012" y="3486139"/>
                  <a:ext cx="769406" cy="625301"/>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0" name="Freeform 76">
                  <a:extLst>
                    <a:ext uri="{FF2B5EF4-FFF2-40B4-BE49-F238E27FC236}">
                      <a16:creationId xmlns:a16="http://schemas.microsoft.com/office/drawing/2014/main" id="{2A4517BA-8955-475B-9240-72D6FE4F7B56}"/>
                    </a:ext>
                  </a:extLst>
                </p:cNvPr>
                <p:cNvSpPr>
                  <a:spLocks/>
                </p:cNvSpPr>
                <p:nvPr/>
              </p:nvSpPr>
              <p:spPr bwMode="auto">
                <a:xfrm>
                  <a:off x="18315162" y="5563631"/>
                  <a:ext cx="675025" cy="580503"/>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1" name="Freeform 77">
                  <a:extLst>
                    <a:ext uri="{FF2B5EF4-FFF2-40B4-BE49-F238E27FC236}">
                      <a16:creationId xmlns:a16="http://schemas.microsoft.com/office/drawing/2014/main" id="{56F31ABE-DB76-46C9-8D97-253F2C45B31F}"/>
                    </a:ext>
                  </a:extLst>
                </p:cNvPr>
                <p:cNvSpPr>
                  <a:spLocks/>
                </p:cNvSpPr>
                <p:nvPr/>
              </p:nvSpPr>
              <p:spPr bwMode="auto">
                <a:xfrm>
                  <a:off x="18532648" y="5539366"/>
                  <a:ext cx="147726" cy="11386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2" name="Freeform 78">
                  <a:extLst>
                    <a:ext uri="{FF2B5EF4-FFF2-40B4-BE49-F238E27FC236}">
                      <a16:creationId xmlns:a16="http://schemas.microsoft.com/office/drawing/2014/main" id="{5081FDA7-361D-4458-BB83-EBDBA99CFE57}"/>
                    </a:ext>
                  </a:extLst>
                </p:cNvPr>
                <p:cNvSpPr>
                  <a:spLocks/>
                </p:cNvSpPr>
                <p:nvPr/>
              </p:nvSpPr>
              <p:spPr bwMode="auto">
                <a:xfrm>
                  <a:off x="18996343" y="4835669"/>
                  <a:ext cx="86173" cy="89595"/>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3" name="Freeform 79">
                  <a:extLst>
                    <a:ext uri="{FF2B5EF4-FFF2-40B4-BE49-F238E27FC236}">
                      <a16:creationId xmlns:a16="http://schemas.microsoft.com/office/drawing/2014/main" id="{346A2893-6A16-4FFF-B2C7-AE030731C29C}"/>
                    </a:ext>
                  </a:extLst>
                </p:cNvPr>
                <p:cNvSpPr>
                  <a:spLocks/>
                </p:cNvSpPr>
                <p:nvPr/>
              </p:nvSpPr>
              <p:spPr bwMode="auto">
                <a:xfrm>
                  <a:off x="18858876" y="4800204"/>
                  <a:ext cx="121053" cy="203456"/>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4" name="Freeform 80">
                  <a:extLst>
                    <a:ext uri="{FF2B5EF4-FFF2-40B4-BE49-F238E27FC236}">
                      <a16:creationId xmlns:a16="http://schemas.microsoft.com/office/drawing/2014/main" id="{DD4A8E02-8729-45E8-B1D9-D7C3C5EA304E}"/>
                    </a:ext>
                  </a:extLst>
                </p:cNvPr>
                <p:cNvSpPr>
                  <a:spLocks/>
                </p:cNvSpPr>
                <p:nvPr/>
              </p:nvSpPr>
              <p:spPr bwMode="auto">
                <a:xfrm>
                  <a:off x="18897859" y="5003660"/>
                  <a:ext cx="82070" cy="123194"/>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5" name="Freeform 81">
                  <a:extLst>
                    <a:ext uri="{FF2B5EF4-FFF2-40B4-BE49-F238E27FC236}">
                      <a16:creationId xmlns:a16="http://schemas.microsoft.com/office/drawing/2014/main" id="{8B814E2A-B4C0-4023-9EE4-79A1B36EFA14}"/>
                    </a:ext>
                  </a:extLst>
                </p:cNvPr>
                <p:cNvSpPr>
                  <a:spLocks/>
                </p:cNvSpPr>
                <p:nvPr/>
              </p:nvSpPr>
              <p:spPr bwMode="auto">
                <a:xfrm>
                  <a:off x="18750133" y="4800204"/>
                  <a:ext cx="108743" cy="83996"/>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6" name="Freeform 83">
                  <a:extLst>
                    <a:ext uri="{FF2B5EF4-FFF2-40B4-BE49-F238E27FC236}">
                      <a16:creationId xmlns:a16="http://schemas.microsoft.com/office/drawing/2014/main" id="{BB787948-49DB-40BA-AD10-80A461641B5E}"/>
                    </a:ext>
                  </a:extLst>
                </p:cNvPr>
                <p:cNvSpPr>
                  <a:spLocks/>
                </p:cNvSpPr>
                <p:nvPr/>
              </p:nvSpPr>
              <p:spPr bwMode="auto">
                <a:xfrm>
                  <a:off x="16608107" y="3336813"/>
                  <a:ext cx="420609" cy="451710"/>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7" name="Freeform 86">
                  <a:extLst>
                    <a:ext uri="{FF2B5EF4-FFF2-40B4-BE49-F238E27FC236}">
                      <a16:creationId xmlns:a16="http://schemas.microsoft.com/office/drawing/2014/main" id="{5FD5EE36-12F4-4576-9967-FABBDAB1B08B}"/>
                    </a:ext>
                  </a:extLst>
                </p:cNvPr>
                <p:cNvSpPr>
                  <a:spLocks/>
                </p:cNvSpPr>
                <p:nvPr/>
              </p:nvSpPr>
              <p:spPr bwMode="auto">
                <a:xfrm>
                  <a:off x="16870731" y="3273350"/>
                  <a:ext cx="98484" cy="69063"/>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8" name="Freeform 88">
                  <a:extLst>
                    <a:ext uri="{FF2B5EF4-FFF2-40B4-BE49-F238E27FC236}">
                      <a16:creationId xmlns:a16="http://schemas.microsoft.com/office/drawing/2014/main" id="{3101DAE0-1E82-444F-B8BD-5D882ACEB667}"/>
                    </a:ext>
                  </a:extLst>
                </p:cNvPr>
                <p:cNvSpPr>
                  <a:spLocks/>
                </p:cNvSpPr>
                <p:nvPr/>
              </p:nvSpPr>
              <p:spPr bwMode="auto">
                <a:xfrm>
                  <a:off x="18255662" y="4785272"/>
                  <a:ext cx="96432" cy="69063"/>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9" name="Freeform 90">
                  <a:extLst>
                    <a:ext uri="{FF2B5EF4-FFF2-40B4-BE49-F238E27FC236}">
                      <a16:creationId xmlns:a16="http://schemas.microsoft.com/office/drawing/2014/main" id="{FCCFEA0D-3336-4A3C-8464-1ABB1A47A0B7}"/>
                    </a:ext>
                  </a:extLst>
                </p:cNvPr>
                <p:cNvSpPr>
                  <a:spLocks/>
                </p:cNvSpPr>
                <p:nvPr/>
              </p:nvSpPr>
              <p:spPr bwMode="auto">
                <a:xfrm>
                  <a:off x="17256460" y="3695195"/>
                  <a:ext cx="110794" cy="98928"/>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0" name="Freeform 92">
                  <a:extLst>
                    <a:ext uri="{FF2B5EF4-FFF2-40B4-BE49-F238E27FC236}">
                      <a16:creationId xmlns:a16="http://schemas.microsoft.com/office/drawing/2014/main" id="{645148B0-DA61-4965-B648-DDDD6EB2321E}"/>
                    </a:ext>
                  </a:extLst>
                </p:cNvPr>
                <p:cNvSpPr>
                  <a:spLocks/>
                </p:cNvSpPr>
                <p:nvPr/>
              </p:nvSpPr>
              <p:spPr bwMode="auto">
                <a:xfrm>
                  <a:off x="17334426" y="3450674"/>
                  <a:ext cx="385729" cy="39198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4763" cap="rnd">
                  <a:solidFill>
                    <a:sysClr val="window" lastClr="FFFFFF"/>
                  </a:solidFill>
                  <a:prstDash val="solid"/>
                  <a:round/>
                  <a:headEnd/>
                  <a:tailEnd/>
                </a:ln>
              </p:spPr>
              <p:txBody>
                <a:bodyPr/>
                <a:lstStyle/>
                <a:p>
                  <a:pPr marL="0" marR="0" lvl="0" indent="0" defTabSz="1167036" eaLnBrk="1" fontAlgn="auto" latinLnBrk="0" hangingPunct="1">
                    <a:lnSpc>
                      <a:spcPct val="100000"/>
                    </a:lnSpc>
                    <a:spcBef>
                      <a:spcPts val="0"/>
                    </a:spcBef>
                    <a:spcAft>
                      <a:spcPts val="0"/>
                    </a:spcAft>
                    <a:buClrTx/>
                    <a:buSzTx/>
                    <a:buFontTx/>
                    <a:buNone/>
                    <a:tabLst/>
                    <a:defRPr/>
                  </a:pPr>
                  <a:endParaRPr kumimoji="0" lang="en-US" sz="1149"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5" name="TextBox 24">
                <a:extLst>
                  <a:ext uri="{FF2B5EF4-FFF2-40B4-BE49-F238E27FC236}">
                    <a16:creationId xmlns:a16="http://schemas.microsoft.com/office/drawing/2014/main" id="{80E2A72C-A52E-4BC6-A3A2-A8600B207ED8}"/>
                  </a:ext>
                </a:extLst>
              </p:cNvPr>
              <p:cNvSpPr txBox="1">
                <a:spLocks/>
              </p:cNvSpPr>
              <p:nvPr/>
            </p:nvSpPr>
            <p:spPr>
              <a:xfrm>
                <a:off x="1959425" y="3785642"/>
                <a:ext cx="431305"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BC</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7F6F5202-AD13-4095-8C71-861845DABB5C}"/>
                  </a:ext>
                </a:extLst>
              </p:cNvPr>
              <p:cNvSpPr txBox="1">
                <a:spLocks/>
              </p:cNvSpPr>
              <p:nvPr/>
            </p:nvSpPr>
            <p:spPr>
              <a:xfrm>
                <a:off x="2674021" y="4025367"/>
                <a:ext cx="441055"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AB</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BEBA47B6-7CD2-4E16-8F13-BEA235CCA412}"/>
                  </a:ext>
                </a:extLst>
              </p:cNvPr>
              <p:cNvSpPr txBox="1">
                <a:spLocks/>
              </p:cNvSpPr>
              <p:nvPr/>
            </p:nvSpPr>
            <p:spPr>
              <a:xfrm>
                <a:off x="3235523" y="4117125"/>
                <a:ext cx="423505"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SK</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6D9775AF-DE06-47A1-9DE2-6F021353B038}"/>
                  </a:ext>
                </a:extLst>
              </p:cNvPr>
              <p:cNvSpPr txBox="1">
                <a:spLocks/>
              </p:cNvSpPr>
              <p:nvPr/>
            </p:nvSpPr>
            <p:spPr>
              <a:xfrm>
                <a:off x="3859528" y="4237516"/>
                <a:ext cx="474201"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MB</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C0EFD75B-647F-4D44-A8A1-25EB96461A53}"/>
                  </a:ext>
                </a:extLst>
              </p:cNvPr>
              <p:cNvSpPr txBox="1">
                <a:spLocks/>
              </p:cNvSpPr>
              <p:nvPr/>
            </p:nvSpPr>
            <p:spPr>
              <a:xfrm>
                <a:off x="4555648" y="4648872"/>
                <a:ext cx="458602"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ON</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9972A3B3-C861-4AEA-BD81-B1244DAD1417}"/>
                  </a:ext>
                </a:extLst>
              </p:cNvPr>
              <p:cNvSpPr txBox="1">
                <a:spLocks/>
              </p:cNvSpPr>
              <p:nvPr/>
            </p:nvSpPr>
            <p:spPr>
              <a:xfrm>
                <a:off x="5613186" y="4424937"/>
                <a:ext cx="439104"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QC</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50F677B1-4953-48BE-9E8D-B4B7D3260AC6}"/>
                  </a:ext>
                </a:extLst>
              </p:cNvPr>
              <p:cNvSpPr txBox="1">
                <a:spLocks/>
              </p:cNvSpPr>
              <p:nvPr/>
            </p:nvSpPr>
            <p:spPr>
              <a:xfrm>
                <a:off x="6393913" y="4973301"/>
                <a:ext cx="450803"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NB</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D9AD55E9-90D2-425A-9E43-8514C5C8BBF0}"/>
                  </a:ext>
                </a:extLst>
              </p:cNvPr>
              <p:cNvSpPr txBox="1">
                <a:spLocks/>
              </p:cNvSpPr>
              <p:nvPr/>
            </p:nvSpPr>
            <p:spPr>
              <a:xfrm>
                <a:off x="6887824" y="5171664"/>
                <a:ext cx="431305"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NS</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E5C721F9-367E-492D-AAF6-BDB2BC01C457}"/>
                  </a:ext>
                </a:extLst>
              </p:cNvPr>
              <p:cNvSpPr txBox="1">
                <a:spLocks/>
              </p:cNvSpPr>
              <p:nvPr/>
            </p:nvSpPr>
            <p:spPr>
              <a:xfrm>
                <a:off x="6627622" y="4755289"/>
                <a:ext cx="485842" cy="322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PE</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5DD47260-BED9-44AF-9B1E-F4DCF3868735}"/>
                  </a:ext>
                </a:extLst>
              </p:cNvPr>
              <p:cNvSpPr txBox="1">
                <a:spLocks/>
              </p:cNvSpPr>
              <p:nvPr/>
            </p:nvSpPr>
            <p:spPr>
              <a:xfrm>
                <a:off x="6387860" y="4081331"/>
                <a:ext cx="437155"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NL</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BF00DDA4-73D8-4933-A40F-F9897553A8A1}"/>
                  </a:ext>
                </a:extLst>
              </p:cNvPr>
              <p:cNvSpPr txBox="1">
                <a:spLocks/>
              </p:cNvSpPr>
              <p:nvPr/>
            </p:nvSpPr>
            <p:spPr>
              <a:xfrm>
                <a:off x="3987646" y="3329180"/>
                <a:ext cx="456654"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NU</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0550AE82-AD01-4C64-BADC-503F35B7D264}"/>
                  </a:ext>
                </a:extLst>
              </p:cNvPr>
              <p:cNvSpPr txBox="1">
                <a:spLocks/>
              </p:cNvSpPr>
              <p:nvPr/>
            </p:nvSpPr>
            <p:spPr>
              <a:xfrm>
                <a:off x="2789276" y="3040296"/>
                <a:ext cx="446903"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NT</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311EF243-CF1D-40C8-A739-768793DD616D}"/>
                  </a:ext>
                </a:extLst>
              </p:cNvPr>
              <p:cNvSpPr txBox="1">
                <a:spLocks/>
              </p:cNvSpPr>
              <p:nvPr/>
            </p:nvSpPr>
            <p:spPr>
              <a:xfrm>
                <a:off x="2045683" y="2664296"/>
                <a:ext cx="427405" cy="322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YT</a:t>
                </a:r>
                <a:endParaRPr kumimoji="0" lang="en-CA" sz="1125"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0" name="Right Triangle 9">
              <a:extLst>
                <a:ext uri="{FF2B5EF4-FFF2-40B4-BE49-F238E27FC236}">
                  <a16:creationId xmlns:a16="http://schemas.microsoft.com/office/drawing/2014/main" id="{1CB5DEEF-6246-4536-8DC2-F99A33B5B004}"/>
                </a:ext>
              </a:extLst>
            </p:cNvPr>
            <p:cNvSpPr>
              <a:spLocks/>
            </p:cNvSpPr>
            <p:nvPr/>
          </p:nvSpPr>
          <p:spPr>
            <a:xfrm flipV="1">
              <a:off x="14241140" y="8389074"/>
              <a:ext cx="721902" cy="866089"/>
            </a:xfrm>
            <a:prstGeom prst="rtTriangle">
              <a:avLst/>
            </a:prstGeom>
            <a:solidFill>
              <a:srgbClr val="BF2424"/>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Overflow="overflow" horzOverflow="overflow" vert="horz" wrap="square" lIns="58367" tIns="29184" rIns="58367" bIns="2918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532"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Rectangle 10">
              <a:extLst>
                <a:ext uri="{FF2B5EF4-FFF2-40B4-BE49-F238E27FC236}">
                  <a16:creationId xmlns:a16="http://schemas.microsoft.com/office/drawing/2014/main" id="{C5D29EB2-1061-4DB9-8DEF-B37BB274B543}"/>
                </a:ext>
              </a:extLst>
            </p:cNvPr>
            <p:cNvSpPr>
              <a:spLocks/>
            </p:cNvSpPr>
            <p:nvPr/>
          </p:nvSpPr>
          <p:spPr>
            <a:xfrm>
              <a:off x="14233686" y="8365769"/>
              <a:ext cx="1919082" cy="719496"/>
            </a:xfrm>
            <a:prstGeom prst="rect">
              <a:avLst/>
            </a:prstGeom>
            <a:solidFill>
              <a:srgbClr val="E47070"/>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Overflow="overflow" horzOverflow="overflow" vert="horz" wrap="square" lIns="58367" tIns="29184" rIns="58367" bIns="29184" numCol="1" spcCol="0" rtlCol="0" fromWordArt="0" anchor="t" anchorCtr="1"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532"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11">
              <a:extLst>
                <a:ext uri="{FF2B5EF4-FFF2-40B4-BE49-F238E27FC236}">
                  <a16:creationId xmlns:a16="http://schemas.microsoft.com/office/drawing/2014/main" id="{D9283412-AFDB-4DA0-B8DF-8B61C16C74E4}"/>
                </a:ext>
              </a:extLst>
            </p:cNvPr>
            <p:cNvSpPr>
              <a:spLocks/>
            </p:cNvSpPr>
            <p:nvPr/>
          </p:nvSpPr>
          <p:spPr>
            <a:xfrm>
              <a:off x="14219495" y="8553141"/>
              <a:ext cx="1885156" cy="381002"/>
            </a:xfrm>
            <a:prstGeom prst="rect">
              <a:avLst/>
            </a:prstGeom>
          </p:spPr>
          <p:txBody>
            <a:bodyPr wrap="square" anchor="t"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76"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9AAF130F-4DC2-437D-8A91-6A9D055E294A}"/>
                </a:ext>
              </a:extLst>
            </p:cNvPr>
            <p:cNvSpPr>
              <a:spLocks/>
            </p:cNvSpPr>
            <p:nvPr/>
          </p:nvSpPr>
          <p:spPr>
            <a:xfrm flipH="1">
              <a:off x="15883097" y="8281300"/>
              <a:ext cx="1474049" cy="877833"/>
            </a:xfrm>
            <a:prstGeom prst="ellipse">
              <a:avLst/>
            </a:prstGeom>
            <a:solidFill>
              <a:srgbClr val="BF2424"/>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Please join!</a:t>
              </a:r>
            </a:p>
          </p:txBody>
        </p:sp>
        <p:sp>
          <p:nvSpPr>
            <p:cNvPr id="14" name="Right Triangle 13">
              <a:extLst>
                <a:ext uri="{FF2B5EF4-FFF2-40B4-BE49-F238E27FC236}">
                  <a16:creationId xmlns:a16="http://schemas.microsoft.com/office/drawing/2014/main" id="{97645EC3-D781-4F6A-9C10-3BCA9B72C6F6}"/>
                </a:ext>
              </a:extLst>
            </p:cNvPr>
            <p:cNvSpPr>
              <a:spLocks/>
            </p:cNvSpPr>
            <p:nvPr/>
          </p:nvSpPr>
          <p:spPr>
            <a:xfrm flipV="1">
              <a:off x="13349622" y="7646228"/>
              <a:ext cx="721901" cy="793680"/>
            </a:xfrm>
            <a:prstGeom prst="rtTriangle">
              <a:avLst/>
            </a:prstGeom>
            <a:solidFill>
              <a:srgbClr val="164059"/>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Overflow="overflow" horzOverflow="overflow" vert="horz" wrap="square" lIns="58367" tIns="29184" rIns="58367" bIns="2918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532"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14">
              <a:extLst>
                <a:ext uri="{FF2B5EF4-FFF2-40B4-BE49-F238E27FC236}">
                  <a16:creationId xmlns:a16="http://schemas.microsoft.com/office/drawing/2014/main" id="{AA4AE8D9-536B-4A73-888E-01BBAA6E6294}"/>
                </a:ext>
              </a:extLst>
            </p:cNvPr>
            <p:cNvSpPr>
              <a:spLocks/>
            </p:cNvSpPr>
            <p:nvPr/>
          </p:nvSpPr>
          <p:spPr>
            <a:xfrm>
              <a:off x="13345066" y="7634929"/>
              <a:ext cx="1919082" cy="659343"/>
            </a:xfrm>
            <a:prstGeom prst="rect">
              <a:avLst/>
            </a:prstGeom>
            <a:solidFill>
              <a:srgbClr val="3F9AD0"/>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Overflow="overflow" horzOverflow="overflow" vert="horz" wrap="square" lIns="58367" tIns="29184" rIns="58367" bIns="29184" numCol="1" spcCol="0" rtlCol="0" fromWordArt="0" anchor="ctr" anchorCtr="1"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532"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Rectangle 15">
              <a:extLst>
                <a:ext uri="{FF2B5EF4-FFF2-40B4-BE49-F238E27FC236}">
                  <a16:creationId xmlns:a16="http://schemas.microsoft.com/office/drawing/2014/main" id="{79FF5F46-860C-4B3E-88E8-B92321965F24}"/>
                </a:ext>
              </a:extLst>
            </p:cNvPr>
            <p:cNvSpPr>
              <a:spLocks/>
            </p:cNvSpPr>
            <p:nvPr/>
          </p:nvSpPr>
          <p:spPr>
            <a:xfrm>
              <a:off x="13345066" y="7763234"/>
              <a:ext cx="1943244" cy="381002"/>
            </a:xfrm>
            <a:prstGeom prst="rect">
              <a:avLst/>
            </a:prstGeom>
          </p:spPr>
          <p:txBody>
            <a:bodyPr vert="horz" wrap="square" anchor="t"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76"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6284AC20-C1AD-4709-B38A-966C356AACA8}"/>
                </a:ext>
              </a:extLst>
            </p:cNvPr>
            <p:cNvSpPr>
              <a:spLocks/>
            </p:cNvSpPr>
            <p:nvPr/>
          </p:nvSpPr>
          <p:spPr>
            <a:xfrm flipH="1">
              <a:off x="14985771" y="7511692"/>
              <a:ext cx="1474049" cy="877833"/>
            </a:xfrm>
            <a:prstGeom prst="ellipse">
              <a:avLst/>
            </a:prstGeom>
            <a:solidFill>
              <a:srgbClr val="164059"/>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Coming soon</a:t>
              </a:r>
            </a:p>
          </p:txBody>
        </p:sp>
        <p:sp>
          <p:nvSpPr>
            <p:cNvPr id="18" name="Right Triangle 17">
              <a:extLst>
                <a:ext uri="{FF2B5EF4-FFF2-40B4-BE49-F238E27FC236}">
                  <a16:creationId xmlns:a16="http://schemas.microsoft.com/office/drawing/2014/main" id="{3A5E6DEA-903B-481D-BEBE-87AA8CB654B8}"/>
                </a:ext>
              </a:extLst>
            </p:cNvPr>
            <p:cNvSpPr>
              <a:spLocks/>
            </p:cNvSpPr>
            <p:nvPr/>
          </p:nvSpPr>
          <p:spPr>
            <a:xfrm flipV="1">
              <a:off x="12465487" y="6904171"/>
              <a:ext cx="721902" cy="793680"/>
            </a:xfrm>
            <a:prstGeom prst="rtTriangle">
              <a:avLst/>
            </a:prstGeom>
            <a:solidFill>
              <a:srgbClr val="723816"/>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Overflow="overflow" horzOverflow="overflow" vert="horz" wrap="square" lIns="58367" tIns="29184" rIns="58367" bIns="2918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532"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9" name="Rectangle 18">
              <a:extLst>
                <a:ext uri="{FF2B5EF4-FFF2-40B4-BE49-F238E27FC236}">
                  <a16:creationId xmlns:a16="http://schemas.microsoft.com/office/drawing/2014/main" id="{0EF329CC-34BB-4176-B7E9-00AD85B0272C}"/>
                </a:ext>
              </a:extLst>
            </p:cNvPr>
            <p:cNvSpPr>
              <a:spLocks/>
            </p:cNvSpPr>
            <p:nvPr/>
          </p:nvSpPr>
          <p:spPr>
            <a:xfrm>
              <a:off x="12457787" y="6900136"/>
              <a:ext cx="1919081" cy="659343"/>
            </a:xfrm>
            <a:prstGeom prst="rect">
              <a:avLst/>
            </a:prstGeom>
            <a:solidFill>
              <a:srgbClr val="E8AA86"/>
            </a:solidFill>
            <a:ln w="12700" cap="flat" cmpd="sng" algn="ctr">
              <a:noFill/>
              <a:prstDash val="solid"/>
              <a:miter lim="800000"/>
            </a:ln>
            <a:effectLst>
              <a:outerShdw blurRad="25400" dist="38100" dir="2400000" algn="ctr" rotWithShape="0">
                <a:srgbClr val="000000">
                  <a:alpha val="10000"/>
                </a:srgbClr>
              </a:outerShdw>
            </a:effectLst>
          </p:spPr>
          <p:txBody>
            <a:bodyPr rot="0" spcFirstLastPara="0" vertOverflow="overflow" horzOverflow="overflow" vert="horz" wrap="square" lIns="58367" tIns="29184" rIns="58367" bIns="29184"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532"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Rectangle 19">
              <a:extLst>
                <a:ext uri="{FF2B5EF4-FFF2-40B4-BE49-F238E27FC236}">
                  <a16:creationId xmlns:a16="http://schemas.microsoft.com/office/drawing/2014/main" id="{2C228B3F-D0D5-42AC-8906-96343A9AB811}"/>
                </a:ext>
              </a:extLst>
            </p:cNvPr>
            <p:cNvSpPr>
              <a:spLocks/>
            </p:cNvSpPr>
            <p:nvPr/>
          </p:nvSpPr>
          <p:spPr>
            <a:xfrm>
              <a:off x="12457787" y="7046549"/>
              <a:ext cx="1899613" cy="38100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Completed</a:t>
              </a:r>
            </a:p>
          </p:txBody>
        </p:sp>
        <p:sp>
          <p:nvSpPr>
            <p:cNvPr id="21" name="Oval 20">
              <a:extLst>
                <a:ext uri="{FF2B5EF4-FFF2-40B4-BE49-F238E27FC236}">
                  <a16:creationId xmlns:a16="http://schemas.microsoft.com/office/drawing/2014/main" id="{23A26CD0-A218-4A11-BCDA-D86E4A8ED4AB}"/>
                </a:ext>
              </a:extLst>
            </p:cNvPr>
            <p:cNvSpPr>
              <a:spLocks/>
            </p:cNvSpPr>
            <p:nvPr/>
          </p:nvSpPr>
          <p:spPr>
            <a:xfrm flipH="1">
              <a:off x="13930639" y="6785195"/>
              <a:ext cx="1474049" cy="877833"/>
            </a:xfrm>
            <a:prstGeom prst="ellipse">
              <a:avLst/>
            </a:prstGeom>
            <a:solidFill>
              <a:srgbClr val="723816"/>
            </a:solidFill>
            <a:ln w="19050" cap="flat" cmpd="sng" algn="ctr">
              <a:solidFill>
                <a:sysClr val="window" lastClr="FFFFFF"/>
              </a:solidFill>
              <a:prstDash val="solid"/>
              <a:miter lim="800000"/>
            </a:ln>
            <a:effectLst>
              <a:outerShdw blurRad="25400" dist="38100" dir="2400000" algn="ctr" rotWithShape="0">
                <a:srgbClr val="000000">
                  <a:alpha val="1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Data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presented</a:t>
              </a:r>
            </a:p>
          </p:txBody>
        </p:sp>
        <p:sp>
          <p:nvSpPr>
            <p:cNvPr id="22" name="Rectangle 21">
              <a:extLst>
                <a:ext uri="{FF2B5EF4-FFF2-40B4-BE49-F238E27FC236}">
                  <a16:creationId xmlns:a16="http://schemas.microsoft.com/office/drawing/2014/main" id="{002CD523-C0B7-4998-B096-50979341E02A}"/>
                </a:ext>
              </a:extLst>
            </p:cNvPr>
            <p:cNvSpPr>
              <a:spLocks/>
            </p:cNvSpPr>
            <p:nvPr/>
          </p:nvSpPr>
          <p:spPr>
            <a:xfrm>
              <a:off x="13350780" y="7732477"/>
              <a:ext cx="1899613" cy="381002"/>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Ongoing</a:t>
              </a:r>
            </a:p>
          </p:txBody>
        </p:sp>
        <p:sp>
          <p:nvSpPr>
            <p:cNvPr id="23" name="Rectangle 22">
              <a:extLst>
                <a:ext uri="{FF2B5EF4-FFF2-40B4-BE49-F238E27FC236}">
                  <a16:creationId xmlns:a16="http://schemas.microsoft.com/office/drawing/2014/main" id="{63F3638E-4B4D-4DD1-80C8-4785B20B2262}"/>
                </a:ext>
              </a:extLst>
            </p:cNvPr>
            <p:cNvSpPr>
              <a:spLocks/>
            </p:cNvSpPr>
            <p:nvPr/>
          </p:nvSpPr>
          <p:spPr>
            <a:xfrm>
              <a:off x="14200354" y="8526194"/>
              <a:ext cx="1899613" cy="38100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Will start soon</a:t>
              </a:r>
            </a:p>
          </p:txBody>
        </p:sp>
      </p:grpSp>
      <p:sp>
        <p:nvSpPr>
          <p:cNvPr id="111" name="Title 1">
            <a:extLst>
              <a:ext uri="{FF2B5EF4-FFF2-40B4-BE49-F238E27FC236}">
                <a16:creationId xmlns:a16="http://schemas.microsoft.com/office/drawing/2014/main" id="{137C8EAE-FFF7-4DE5-910B-7D9A6B558A9D}"/>
              </a:ext>
            </a:extLst>
          </p:cNvPr>
          <p:cNvSpPr>
            <a:spLocks noGrp="1"/>
          </p:cNvSpPr>
          <p:nvPr>
            <p:ph type="title"/>
          </p:nvPr>
        </p:nvSpPr>
        <p:spPr/>
        <p:txBody>
          <a:bodyPr/>
          <a:lstStyle/>
          <a:p>
            <a:r>
              <a:rPr lang="en-US" sz="3360" dirty="0"/>
              <a:t>SPIDER Progress by province</a:t>
            </a:r>
            <a:endParaRPr lang="en-CA" sz="3360" dirty="0"/>
          </a:p>
        </p:txBody>
      </p:sp>
      <p:sp>
        <p:nvSpPr>
          <p:cNvPr id="113" name="TextBox 112">
            <a:extLst>
              <a:ext uri="{FF2B5EF4-FFF2-40B4-BE49-F238E27FC236}">
                <a16:creationId xmlns:a16="http://schemas.microsoft.com/office/drawing/2014/main" id="{D9EE730A-C386-440B-8F7F-53085B42A730}"/>
              </a:ext>
            </a:extLst>
          </p:cNvPr>
          <p:cNvSpPr txBox="1"/>
          <p:nvPr/>
        </p:nvSpPr>
        <p:spPr>
          <a:xfrm>
            <a:off x="4960748" y="3935996"/>
            <a:ext cx="6094520" cy="1938992"/>
          </a:xfrm>
          <a:prstGeom prst="rect">
            <a:avLst/>
          </a:prstGeom>
          <a:noFill/>
        </p:spPr>
        <p:txBody>
          <a:bodyPr wrap="square">
            <a:spAutoFit/>
          </a:bodyPr>
          <a:lstStyle/>
          <a:p>
            <a:pPr marL="676082" marR="0" lvl="1" indent="-218882" defTabSz="914400" eaLnBrk="1" fontAlgn="auto" latinLnBrk="0" hangingPunct="1">
              <a:lnSpc>
                <a:spcPct val="100000"/>
              </a:lnSpc>
              <a:spcBef>
                <a:spcPts val="379"/>
              </a:spcBef>
              <a:spcAft>
                <a:spcPts val="379"/>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Primary care practices, members of CPCSSN</a:t>
            </a:r>
          </a:p>
          <a:p>
            <a:pPr marL="676082" marR="0" lvl="1" indent="-218882" defTabSz="914400" eaLnBrk="1" fontAlgn="auto" latinLnBrk="0" hangingPunct="1">
              <a:lnSpc>
                <a:spcPct val="100000"/>
              </a:lnSpc>
              <a:spcBef>
                <a:spcPts val="379"/>
              </a:spcBef>
              <a:spcAft>
                <a:spcPts val="379"/>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2-arm pragmatic cluster RCT: intervention vs. usual care</a:t>
            </a:r>
          </a:p>
          <a:p>
            <a:pPr marL="676082" marR="0" lvl="1" indent="-218882" defTabSz="914400" eaLnBrk="1" fontAlgn="auto" latinLnBrk="0" hangingPunct="1">
              <a:lnSpc>
                <a:spcPct val="100000"/>
              </a:lnSpc>
              <a:spcBef>
                <a:spcPts val="379"/>
              </a:spcBef>
              <a:spcAft>
                <a:spcPts val="379"/>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8 PBRLNs</a:t>
            </a:r>
          </a:p>
          <a:p>
            <a:pPr marL="676082" marR="0" lvl="1" indent="-218882" defTabSz="914400" eaLnBrk="1" fontAlgn="auto" latinLnBrk="0" hangingPunct="1">
              <a:lnSpc>
                <a:spcPct val="100000"/>
              </a:lnSpc>
              <a:spcBef>
                <a:spcPts val="379"/>
              </a:spcBef>
              <a:spcAft>
                <a:spcPts val="379"/>
              </a:spcAft>
              <a:buClrTx/>
              <a:buSzTx/>
              <a:buFont typeface="Arial" panose="020B0604020202020204" pitchFamily="34" charset="0"/>
              <a:buChar char="•"/>
              <a:tabLst/>
              <a:defRPr/>
            </a:pPr>
            <a:r>
              <a:rPr kumimoji="0" lang="en-US" sz="2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7 practice sites/arm/PBRLN (≥ 2 FPs/site)</a:t>
            </a:r>
          </a:p>
        </p:txBody>
      </p:sp>
    </p:spTree>
    <p:extLst>
      <p:ext uri="{BB962C8B-B14F-4D97-AF65-F5344CB8AC3E}">
        <p14:creationId xmlns:p14="http://schemas.microsoft.com/office/powerpoint/2010/main" val="357642962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2">
      <a:dk1>
        <a:srgbClr val="414141"/>
      </a:dk1>
      <a:lt1>
        <a:srgbClr val="FFFFFF"/>
      </a:lt1>
      <a:dk2>
        <a:srgbClr val="4179BD"/>
      </a:dk2>
      <a:lt2>
        <a:srgbClr val="E7E6E6"/>
      </a:lt2>
      <a:accent1>
        <a:srgbClr val="4179BD"/>
      </a:accent1>
      <a:accent2>
        <a:srgbClr val="EEA120"/>
      </a:accent2>
      <a:accent3>
        <a:srgbClr val="FBC5B5"/>
      </a:accent3>
      <a:accent4>
        <a:srgbClr val="1B3455"/>
      </a:accent4>
      <a:accent5>
        <a:srgbClr val="414141"/>
      </a:accent5>
      <a:accent6>
        <a:srgbClr val="414141"/>
      </a:accent6>
      <a:hlink>
        <a:srgbClr val="4179BD"/>
      </a:hlink>
      <a:folHlink>
        <a:srgbClr val="1B34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ee69dd5-19c1-4531-a12d-e68dccb1e0c8">
      <Terms xmlns="http://schemas.microsoft.com/office/infopath/2007/PartnerControls">
        <TermInfo xmlns="http://schemas.microsoft.com/office/infopath/2007/PartnerControls">
          <TermName xmlns="http://schemas.microsoft.com/office/infopath/2007/PartnerControls">Safety</TermName>
          <TermId xmlns="http://schemas.microsoft.com/office/infopath/2007/PartnerControls">24a13ef4-2188-4d2a-96e5-d5708578a053</TermId>
        </TermInfo>
        <TermInfo xmlns="http://schemas.microsoft.com/office/infopath/2007/PartnerControls">
          <TermName xmlns="http://schemas.microsoft.com/office/infopath/2007/PartnerControls">HCA</TermName>
          <TermId xmlns="http://schemas.microsoft.com/office/infopath/2007/PartnerControls">cf39cd9c-287c-4510-acb3-03cdd4a5e6f1</TermId>
        </TermInfo>
      </Terms>
    </TaxKeywordTaxHTField>
    <TaxCatchAll xmlns="2fbc662f-ee3b-4b0d-9ecd-0850d1743fbb">
      <Value>362</Value>
      <Value>151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AE6C2297044C42A2476CB444158974" ma:contentTypeVersion="11" ma:contentTypeDescription="Create a new document." ma:contentTypeScope="" ma:versionID="7e73554b5dcf47b4153ca232f7bcfb11">
  <xsd:schema xmlns:xsd="http://www.w3.org/2001/XMLSchema" xmlns:xs="http://www.w3.org/2001/XMLSchema" xmlns:p="http://schemas.microsoft.com/office/2006/metadata/properties" xmlns:ns2="2fbc662f-ee3b-4b0d-9ecd-0850d1743fbb" xmlns:ns3="3ee69dd5-19c1-4531-a12d-e68dccb1e0c8" targetNamespace="http://schemas.microsoft.com/office/2006/metadata/properties" ma:root="true" ma:fieldsID="5cb91c86a64da2c3b6dc19595b09aa1a" ns2:_="" ns3:_="">
    <xsd:import namespace="2fbc662f-ee3b-4b0d-9ecd-0850d1743fbb"/>
    <xsd:import namespace="3ee69dd5-19c1-4531-a12d-e68dccb1e0c8"/>
    <xsd:element name="properties">
      <xsd:complexType>
        <xsd:sequence>
          <xsd:element name="documentManagement">
            <xsd:complexType>
              <xsd:all>
                <xsd:element ref="ns3: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c662f-ee3b-4b0d-9ecd-0850d1743fb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e744d1b-c0f4-499d-b223-72097726920e}" ma:internalName="TaxCatchAll" ma:showField="CatchAllData" ma:web="2fbc662f-ee3b-4b0d-9ecd-0850d1743f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ee69dd5-19c1-4531-a12d-e68dccb1e0c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82608-216E-483D-8D79-AC13353CEABA}">
  <ds:schemaRefs>
    <ds:schemaRef ds:uri="http://schemas.microsoft.com/office/2006/metadata/properties"/>
    <ds:schemaRef ds:uri="http://schemas.microsoft.com/office/infopath/2007/PartnerControls"/>
    <ds:schemaRef ds:uri="3ee69dd5-19c1-4531-a12d-e68dccb1e0c8"/>
    <ds:schemaRef ds:uri="2fbc662f-ee3b-4b0d-9ecd-0850d1743fbb"/>
  </ds:schemaRefs>
</ds:datastoreItem>
</file>

<file path=customXml/itemProps2.xml><?xml version="1.0" encoding="utf-8"?>
<ds:datastoreItem xmlns:ds="http://schemas.openxmlformats.org/officeDocument/2006/customXml" ds:itemID="{BC82733E-A137-4046-9EC1-BCB6141F7B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c662f-ee3b-4b0d-9ecd-0850d1743fbb"/>
    <ds:schemaRef ds:uri="3ee69dd5-19c1-4531-a12d-e68dccb1e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DB7F47-3DEE-459A-97DF-4B14A8D5492B}">
  <ds:schemaRefs>
    <ds:schemaRef ds:uri="http://schemas.microsoft.com/office/2006/metadata/longProperties"/>
  </ds:schemaRefs>
</ds:datastoreItem>
</file>

<file path=customXml/itemProps4.xml><?xml version="1.0" encoding="utf-8"?>
<ds:datastoreItem xmlns:ds="http://schemas.openxmlformats.org/officeDocument/2006/customXml" ds:itemID="{DD4D5F4B-E2C3-464F-A825-FCFB7E13A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2584</TotalTime>
  <Words>838</Words>
  <Application>Microsoft Office PowerPoint</Application>
  <PresentationFormat>Widescreen</PresentationFormat>
  <Paragraphs>157</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vt:lpstr>
      <vt:lpstr>Courier New</vt:lpstr>
      <vt:lpstr>Trebuchet MS</vt:lpstr>
      <vt:lpstr>Wingdings</vt:lpstr>
      <vt:lpstr>Default Design</vt:lpstr>
      <vt:lpstr>Office Theme</vt:lpstr>
      <vt:lpstr>Reston, Virginia June 17-18, 2024</vt:lpstr>
      <vt:lpstr>SPIDER: A structured approach to quality improvement and deprescribing in older patients; preliminary results of the RCT</vt:lpstr>
      <vt:lpstr>Acknowledgement</vt:lpstr>
      <vt:lpstr>Background</vt:lpstr>
      <vt:lpstr>Background</vt:lpstr>
      <vt:lpstr>The SPIDER approach – core elements</vt:lpstr>
      <vt:lpstr>Standardized materials</vt:lpstr>
      <vt:lpstr>SPIDER approach </vt:lpstr>
      <vt:lpstr>SPIDER Progress by province</vt:lpstr>
      <vt:lpstr>SPIDER Preliminary Results, 3PBRLNs</vt:lpstr>
      <vt:lpstr>CPCSSN EMR “Complex Patient”  Data for SPIDER analysis</vt:lpstr>
      <vt:lpstr>The SPIDER Table 1</vt:lpstr>
      <vt:lpstr>SPIDER Preliminary Results (3 PBRLSs)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Name, Location</dc:title>
  <dc:creator>Paul and Kelly Adams</dc:creator>
  <cp:keywords>HCA; Safety</cp:keywords>
  <cp:lastModifiedBy>Alex Singer</cp:lastModifiedBy>
  <cp:revision>111</cp:revision>
  <dcterms:created xsi:type="dcterms:W3CDTF">2006-03-31T19:17:13Z</dcterms:created>
  <dcterms:modified xsi:type="dcterms:W3CDTF">2024-06-17T00:24:15Z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0x010100EAAE6C2297044C42A2476CB444158974</vt:lpwstr>
  </property>
  <property fmtid="{D5CDD505-2E9C-101B-9397-08002B2CF9AE}" pid="3" name="TaxKeyword">
    <vt:lpwstr>362;#Safety|24a13ef4-2188-4d2a-96e5-d5708578a053;#151;#HCA|cf39cd9c-287c-4510-acb3-03cdd4a5e6f1</vt:lpwstr>
  </property>
</Properties>
</file>