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729"/>
  </p:normalViewPr>
  <p:slideViewPr>
    <p:cSldViewPr snapToGrid="0">
      <p:cViewPr varScale="1">
        <p:scale>
          <a:sx n="64" d="100"/>
          <a:sy n="64" d="100"/>
        </p:scale>
        <p:origin x="67" y="2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ago, David" userId="45561a16-73ef-4f4c-a32f-17b8d1d22394" providerId="ADAL" clId="{8456315F-664E-4529-B5C0-39DE21BBD774}"/>
    <pc:docChg chg="custSel modSld">
      <pc:chgData name="Rabago, David" userId="45561a16-73ef-4f4c-a32f-17b8d1d22394" providerId="ADAL" clId="{8456315F-664E-4529-B5C0-39DE21BBD774}" dt="2024-12-27T20:05:49.957" v="210" actId="20577"/>
      <pc:docMkLst>
        <pc:docMk/>
      </pc:docMkLst>
      <pc:sldChg chg="modSp">
        <pc:chgData name="Rabago, David" userId="45561a16-73ef-4f4c-a32f-17b8d1d22394" providerId="ADAL" clId="{8456315F-664E-4529-B5C0-39DE21BBD774}" dt="2024-12-27T19:58:53.661" v="0" actId="255"/>
        <pc:sldMkLst>
          <pc:docMk/>
          <pc:sldMk cId="1088250551" sldId="256"/>
        </pc:sldMkLst>
        <pc:spChg chg="mod">
          <ac:chgData name="Rabago, David" userId="45561a16-73ef-4f4c-a32f-17b8d1d22394" providerId="ADAL" clId="{8456315F-664E-4529-B5C0-39DE21BBD774}" dt="2024-12-27T19:58:53.661" v="0" actId="255"/>
          <ac:spMkLst>
            <pc:docMk/>
            <pc:sldMk cId="1088250551" sldId="256"/>
            <ac:spMk id="5" creationId="{34FFA398-6576-C219-CBA9-0E9F6BABF465}"/>
          </ac:spMkLst>
        </pc:spChg>
      </pc:sldChg>
      <pc:sldChg chg="modSp">
        <pc:chgData name="Rabago, David" userId="45561a16-73ef-4f4c-a32f-17b8d1d22394" providerId="ADAL" clId="{8456315F-664E-4529-B5C0-39DE21BBD774}" dt="2024-12-27T20:00:54.195" v="73" actId="20577"/>
        <pc:sldMkLst>
          <pc:docMk/>
          <pc:sldMk cId="4241935722" sldId="258"/>
        </pc:sldMkLst>
        <pc:spChg chg="mod">
          <ac:chgData name="Rabago, David" userId="45561a16-73ef-4f4c-a32f-17b8d1d22394" providerId="ADAL" clId="{8456315F-664E-4529-B5C0-39DE21BBD774}" dt="2024-12-27T20:00:54.195" v="73" actId="20577"/>
          <ac:spMkLst>
            <pc:docMk/>
            <pc:sldMk cId="4241935722" sldId="258"/>
            <ac:spMk id="5" creationId="{B8170F9A-8EC9-30E0-AD7B-421BD1ADB43C}"/>
          </ac:spMkLst>
        </pc:spChg>
      </pc:sldChg>
      <pc:sldChg chg="modSp">
        <pc:chgData name="Rabago, David" userId="45561a16-73ef-4f4c-a32f-17b8d1d22394" providerId="ADAL" clId="{8456315F-664E-4529-B5C0-39DE21BBD774}" dt="2024-12-27T20:02:29.536" v="126" actId="20577"/>
        <pc:sldMkLst>
          <pc:docMk/>
          <pc:sldMk cId="865189406" sldId="259"/>
        </pc:sldMkLst>
        <pc:spChg chg="mod">
          <ac:chgData name="Rabago, David" userId="45561a16-73ef-4f4c-a32f-17b8d1d22394" providerId="ADAL" clId="{8456315F-664E-4529-B5C0-39DE21BBD774}" dt="2024-12-27T20:02:29.536" v="126" actId="20577"/>
          <ac:spMkLst>
            <pc:docMk/>
            <pc:sldMk cId="865189406" sldId="259"/>
            <ac:spMk id="5" creationId="{C16233ED-5653-41C2-86B3-6B6CCAFD1642}"/>
          </ac:spMkLst>
        </pc:spChg>
      </pc:sldChg>
      <pc:sldChg chg="modSp">
        <pc:chgData name="Rabago, David" userId="45561a16-73ef-4f4c-a32f-17b8d1d22394" providerId="ADAL" clId="{8456315F-664E-4529-B5C0-39DE21BBD774}" dt="2024-12-27T20:03:05.513" v="135" actId="20577"/>
        <pc:sldMkLst>
          <pc:docMk/>
          <pc:sldMk cId="2664652435" sldId="260"/>
        </pc:sldMkLst>
        <pc:spChg chg="mod">
          <ac:chgData name="Rabago, David" userId="45561a16-73ef-4f4c-a32f-17b8d1d22394" providerId="ADAL" clId="{8456315F-664E-4529-B5C0-39DE21BBD774}" dt="2024-12-27T20:03:05.513" v="135" actId="20577"/>
          <ac:spMkLst>
            <pc:docMk/>
            <pc:sldMk cId="2664652435" sldId="260"/>
            <ac:spMk id="5" creationId="{9CD10043-EB53-3D99-A9D6-B6340D51418C}"/>
          </ac:spMkLst>
        </pc:spChg>
      </pc:sldChg>
      <pc:sldChg chg="modSp">
        <pc:chgData name="Rabago, David" userId="45561a16-73ef-4f4c-a32f-17b8d1d22394" providerId="ADAL" clId="{8456315F-664E-4529-B5C0-39DE21BBD774}" dt="2024-12-27T20:05:49.957" v="210" actId="20577"/>
        <pc:sldMkLst>
          <pc:docMk/>
          <pc:sldMk cId="1755242775" sldId="261"/>
        </pc:sldMkLst>
        <pc:spChg chg="mod">
          <ac:chgData name="Rabago, David" userId="45561a16-73ef-4f4c-a32f-17b8d1d22394" providerId="ADAL" clId="{8456315F-664E-4529-B5C0-39DE21BBD774}" dt="2024-12-27T20:05:49.957" v="210" actId="20577"/>
          <ac:spMkLst>
            <pc:docMk/>
            <pc:sldMk cId="1755242775" sldId="261"/>
            <ac:spMk id="5" creationId="{5513E2D1-70C6-A48B-7B8F-91610C858CB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pic>
        <p:nvPicPr>
          <p:cNvPr id="9" name="Picture 8" descr="A blue cover with the Golden Gate Bridge and conference date and location text.">
            <a:extLst>
              <a:ext uri="{FF2B5EF4-FFF2-40B4-BE49-F238E27FC236}">
                <a16:creationId xmlns:a16="http://schemas.microsoft.com/office/drawing/2014/main" id="{AA6C7A44-6613-ACD7-65AF-4389C292A2C8}"/>
              </a:ext>
            </a:extLst>
          </p:cNvPr>
          <p:cNvPicPr>
            <a:picLocks noChangeAspect="1"/>
          </p:cNvPicPr>
          <p:nvPr userDrawn="1"/>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66839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EFEC-5667-EA79-07E6-BDDA951F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01354-98E9-C1D6-D295-596468F93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FA880-00AA-9842-C1F6-6ED6A31742A7}"/>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6264B6D-EF87-2882-9B8C-498E20754FA2}"/>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105850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D22-69C7-A92C-A45D-583D11EC91D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F2745BA-C8F4-BBD6-A6BD-BA6E3325B85C}"/>
              </a:ext>
            </a:extLst>
          </p:cNvPr>
          <p:cNvSpPr>
            <a:spLocks noGrp="1"/>
          </p:cNvSpPr>
          <p:nvPr>
            <p:ph type="body" orient="vert" idx="1"/>
          </p:nvPr>
        </p:nvSpPr>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0B7745D-1931-08FF-2A37-39169258A56A}"/>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393774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6208F-C716-99CE-F6A0-C9B39AC60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482DD-158C-283B-CC3E-F9322023369B}"/>
              </a:ext>
            </a:extLst>
          </p:cNvPr>
          <p:cNvSpPr>
            <a:spLocks noGrp="1"/>
          </p:cNvSpPr>
          <p:nvPr>
            <p:ph type="body" orient="vert" idx="1"/>
          </p:nvPr>
        </p:nvSpPr>
        <p:spPr>
          <a:xfrm>
            <a:off x="838200" y="365125"/>
            <a:ext cx="7734300"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D48BED3-0F79-73BD-D5AC-625D38600F13}"/>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2261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DCB9-03F6-E90B-199E-974662E82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EBD72-C691-E27F-FED8-52378CFB1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30BA495-9C05-B2C1-A537-12C90C7E7F5B}"/>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10413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E05A-2E70-0718-8EF5-D4703DF93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8B319-9477-D8FA-ECB5-0726F7184873}"/>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ECFC4E7-BB72-7683-D51D-A2C7F7AAF318}"/>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95599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8708-7FD8-51DD-1E6B-CF8500011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A202F-9D6F-5A57-DA33-DFBD2617B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94E178-E14B-2477-B3C3-2C3F0E170871}"/>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60812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3739-7EC2-DEF9-7E75-3DE9386A7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FC159-DB53-4E8F-8E4D-AEA55893E8A9}"/>
              </a:ext>
            </a:extLst>
          </p:cNvPr>
          <p:cNvSpPr>
            <a:spLocks noGrp="1"/>
          </p:cNvSpPr>
          <p:nvPr>
            <p:ph sz="half" idx="1"/>
          </p:nvPr>
        </p:nvSpPr>
        <p:spPr>
          <a:xfrm>
            <a:off x="838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F1D7A-4540-25E0-78EE-D4BBC8BCB30C}"/>
              </a:ext>
            </a:extLst>
          </p:cNvPr>
          <p:cNvSpPr>
            <a:spLocks noGrp="1"/>
          </p:cNvSpPr>
          <p:nvPr>
            <p:ph sz="half" idx="2"/>
          </p:nvPr>
        </p:nvSpPr>
        <p:spPr>
          <a:xfrm>
            <a:off x="6172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F1BC761-530F-9FA0-B746-6A074582654A}"/>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85509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8536-05DF-6B15-9997-41F06AD09B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5C771-59CE-E8E9-47DD-94647FB68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DE334-C8F6-BD48-D0E5-4C12F91D1FB2}"/>
              </a:ext>
            </a:extLst>
          </p:cNvPr>
          <p:cNvSpPr>
            <a:spLocks noGrp="1"/>
          </p:cNvSpPr>
          <p:nvPr>
            <p:ph sz="half" idx="2"/>
          </p:nvPr>
        </p:nvSpPr>
        <p:spPr>
          <a:xfrm>
            <a:off x="839788" y="2505075"/>
            <a:ext cx="5157787"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9FD0A-87DF-09CE-3489-BC5C70454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483A5-CE5D-11D4-C98E-2C720F32877E}"/>
              </a:ext>
            </a:extLst>
          </p:cNvPr>
          <p:cNvSpPr>
            <a:spLocks noGrp="1"/>
          </p:cNvSpPr>
          <p:nvPr>
            <p:ph sz="quarter" idx="4"/>
          </p:nvPr>
        </p:nvSpPr>
        <p:spPr>
          <a:xfrm>
            <a:off x="6172200" y="2505075"/>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D098978-5966-3472-5226-5E994BE71C66}"/>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427300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FF0D-73EE-D22E-4CA6-57C15E0E75F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30CADB7-90C4-CDEA-A4ED-BB28DCC99502}"/>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30004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43D26-2501-EA6C-8266-5F23ECD576CC}"/>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191001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2325-73DF-62FE-3A90-A27D108A7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81BF9-F103-DE7C-AA8F-4B90E15D3E18}"/>
              </a:ext>
            </a:extLst>
          </p:cNvPr>
          <p:cNvSpPr>
            <a:spLocks noGrp="1"/>
          </p:cNvSpPr>
          <p:nvPr>
            <p:ph idx="1"/>
          </p:nvPr>
        </p:nvSpPr>
        <p:spPr>
          <a:xfrm>
            <a:off x="5183188" y="987425"/>
            <a:ext cx="6172200" cy="4873625"/>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14EC7-D000-9FC0-2BAF-37229DE458C0}"/>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262F64-A370-23E4-D336-02F51CED2D08}"/>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53576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84DA3E-C186-507F-34EA-52508A9730EF}"/>
              </a:ext>
            </a:extLst>
          </p:cNvPr>
          <p:cNvPicPr>
            <a:picLocks noChangeAspect="1"/>
          </p:cNvPicPr>
          <p:nvPr userDrawn="1"/>
        </p:nvPicPr>
        <p:blipFill>
          <a:blip r:embed="rId14"/>
          <a:srcRect/>
          <a:stretch/>
        </p:blipFill>
        <p:spPr>
          <a:xfrm>
            <a:off x="0" y="5937250"/>
            <a:ext cx="12192000" cy="920750"/>
          </a:xfrm>
          <a:prstGeom prst="rect">
            <a:avLst/>
          </a:prstGeom>
        </p:spPr>
      </p:pic>
      <p:sp>
        <p:nvSpPr>
          <p:cNvPr id="2" name="Title Placeholder 1">
            <a:extLst>
              <a:ext uri="{FF2B5EF4-FFF2-40B4-BE49-F238E27FC236}">
                <a16:creationId xmlns:a16="http://schemas.microsoft.com/office/drawing/2014/main" id="{D933D672-2A1F-8916-1AE8-467F2ADD1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93D7-706F-EC7E-EC47-C542DFD9A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EE7242-97B6-BEED-3058-59A93D572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5EFA036-B9A3-BE4E-9104-9D04801FA04B}" type="slidenum">
              <a:rPr lang="en-US" smtClean="0"/>
              <a:pPr/>
              <a:t>‹#›</a:t>
            </a:fld>
            <a:endParaRPr lang="en-US"/>
          </a:p>
        </p:txBody>
      </p:sp>
    </p:spTree>
    <p:extLst>
      <p:ext uri="{BB962C8B-B14F-4D97-AF65-F5344CB8AC3E}">
        <p14:creationId xmlns:p14="http://schemas.microsoft.com/office/powerpoint/2010/main" val="397859604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066CD-E52F-2290-5375-9109E25C3287}"/>
              </a:ext>
            </a:extLst>
          </p:cNvPr>
          <p:cNvSpPr>
            <a:spLocks noGrp="1"/>
          </p:cNvSpPr>
          <p:nvPr>
            <p:ph type="ctrTitle"/>
          </p:nvPr>
        </p:nvSpPr>
        <p:spPr>
          <a:xfrm>
            <a:off x="1524000" y="1799696"/>
            <a:ext cx="9144000" cy="2387600"/>
          </a:xfrm>
        </p:spPr>
        <p:txBody>
          <a:bodyPr>
            <a:normAutofit fontScale="90000"/>
          </a:bodyPr>
          <a:lstStyle/>
          <a:p>
            <a:r>
              <a:rPr lang="en-HK" sz="4400" dirty="0"/>
              <a:t>Prolotherapy for Chronic Ankle Instability (CAI) Improves Postural Balance and Reduces Recurrent Sprains: </a:t>
            </a:r>
            <a:br>
              <a:rPr lang="en-HK" sz="4400" dirty="0"/>
            </a:br>
            <a:r>
              <a:rPr lang="en-HK" sz="4400" dirty="0"/>
              <a:t>Results of a 1-year RCT</a:t>
            </a:r>
            <a:br>
              <a:rPr lang="en-US" dirty="0"/>
            </a:br>
            <a:endParaRPr lang="en-US" dirty="0"/>
          </a:p>
        </p:txBody>
      </p:sp>
      <p:sp>
        <p:nvSpPr>
          <p:cNvPr id="5" name="Subtitle 4">
            <a:extLst>
              <a:ext uri="{FF2B5EF4-FFF2-40B4-BE49-F238E27FC236}">
                <a16:creationId xmlns:a16="http://schemas.microsoft.com/office/drawing/2014/main" id="{34FFA398-6576-C219-CBA9-0E9F6BABF465}"/>
              </a:ext>
            </a:extLst>
          </p:cNvPr>
          <p:cNvSpPr>
            <a:spLocks noGrp="1"/>
          </p:cNvSpPr>
          <p:nvPr>
            <p:ph type="subTitle" idx="1"/>
          </p:nvPr>
        </p:nvSpPr>
        <p:spPr>
          <a:xfrm>
            <a:off x="1524000" y="3883378"/>
            <a:ext cx="9144000" cy="1374422"/>
          </a:xfrm>
        </p:spPr>
        <p:txBody>
          <a:bodyPr>
            <a:normAutofit/>
          </a:bodyPr>
          <a:lstStyle/>
          <a:p>
            <a:r>
              <a:rPr lang="en-US" sz="2800" dirty="0"/>
              <a:t>David Rabago, MD; Regina Sit, MD; Kenneth Reeves, MD</a:t>
            </a:r>
          </a:p>
        </p:txBody>
      </p:sp>
    </p:spTree>
    <p:extLst>
      <p:ext uri="{BB962C8B-B14F-4D97-AF65-F5344CB8AC3E}">
        <p14:creationId xmlns:p14="http://schemas.microsoft.com/office/powerpoint/2010/main" val="10882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50A3-DAD2-71A4-6DCF-B84263061225}"/>
              </a:ext>
            </a:extLst>
          </p:cNvPr>
          <p:cNvSpPr>
            <a:spLocks noGrp="1"/>
          </p:cNvSpPr>
          <p:nvPr>
            <p:ph type="title"/>
          </p:nvPr>
        </p:nvSpPr>
        <p:spPr/>
        <p:txBody>
          <a:bodyPr/>
          <a:lstStyle/>
          <a:p>
            <a:r>
              <a:rPr lang="en-US" dirty="0"/>
              <a:t>The Research Question</a:t>
            </a:r>
          </a:p>
        </p:txBody>
      </p:sp>
      <p:sp>
        <p:nvSpPr>
          <p:cNvPr id="5" name="Content Placeholder 4">
            <a:extLst>
              <a:ext uri="{FF2B5EF4-FFF2-40B4-BE49-F238E27FC236}">
                <a16:creationId xmlns:a16="http://schemas.microsoft.com/office/drawing/2014/main" id="{B8170F9A-8EC9-30E0-AD7B-421BD1ADB43C}"/>
              </a:ext>
            </a:extLst>
          </p:cNvPr>
          <p:cNvSpPr>
            <a:spLocks noGrp="1"/>
          </p:cNvSpPr>
          <p:nvPr>
            <p:ph idx="1"/>
          </p:nvPr>
        </p:nvSpPr>
        <p:spPr>
          <a:xfrm>
            <a:off x="838200" y="1502239"/>
            <a:ext cx="10515600" cy="4351338"/>
          </a:xfrm>
        </p:spPr>
        <p:txBody>
          <a:bodyPr/>
          <a:lstStyle/>
          <a:p>
            <a:r>
              <a:rPr lang="en-US" dirty="0"/>
              <a:t>Chronic ankle instability (CAI) is common, a substantial fall risk, and often refractory to routine care. Prolotherapy, an injection technique sometimes referred to as “regenerative”, has been reported to be effective in rigorous randomized controlled trials for chronic musculoskeletal conditions. Our study addressed the question: Among adults with CAI, what is the effect of prolotherapy, compared with blinded saline injections, on self-reported ankle stability, objectively assessed ankle stability, and the rate of recurrent ankle sprain? </a:t>
            </a:r>
          </a:p>
          <a:p>
            <a:endParaRPr lang="en-US" dirty="0"/>
          </a:p>
        </p:txBody>
      </p:sp>
    </p:spTree>
    <p:extLst>
      <p:ext uri="{BB962C8B-B14F-4D97-AF65-F5344CB8AC3E}">
        <p14:creationId xmlns:p14="http://schemas.microsoft.com/office/powerpoint/2010/main" val="424193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44B78-B1E7-AB9B-D3A4-467CAADFB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998CC-9562-BACE-C8C3-CA6B0C146DDC}"/>
              </a:ext>
            </a:extLst>
          </p:cNvPr>
          <p:cNvSpPr>
            <a:spLocks noGrp="1"/>
          </p:cNvSpPr>
          <p:nvPr>
            <p:ph type="title"/>
          </p:nvPr>
        </p:nvSpPr>
        <p:spPr/>
        <p:txBody>
          <a:bodyPr/>
          <a:lstStyle/>
          <a:p>
            <a:r>
              <a:rPr lang="en-US" dirty="0"/>
              <a:t>Research Design and Method</a:t>
            </a:r>
          </a:p>
        </p:txBody>
      </p:sp>
      <p:sp>
        <p:nvSpPr>
          <p:cNvPr id="5" name="Content Placeholder 4">
            <a:extLst>
              <a:ext uri="{FF2B5EF4-FFF2-40B4-BE49-F238E27FC236}">
                <a16:creationId xmlns:a16="http://schemas.microsoft.com/office/drawing/2014/main" id="{C16233ED-5653-41C2-86B3-6B6CCAFD1642}"/>
              </a:ext>
            </a:extLst>
          </p:cNvPr>
          <p:cNvSpPr>
            <a:spLocks noGrp="1"/>
          </p:cNvSpPr>
          <p:nvPr>
            <p:ph idx="1"/>
          </p:nvPr>
        </p:nvSpPr>
        <p:spPr>
          <a:xfrm>
            <a:off x="838200" y="1502239"/>
            <a:ext cx="10515600" cy="4351338"/>
          </a:xfrm>
        </p:spPr>
        <p:txBody>
          <a:bodyPr>
            <a:normAutofit/>
          </a:bodyPr>
          <a:lstStyle/>
          <a:p>
            <a:r>
              <a:rPr lang="en-US" dirty="0">
                <a:solidFill>
                  <a:schemeClr val="accent2"/>
                </a:solidFill>
              </a:rPr>
              <a:t>Randomized controlled trial (RCT). We compared the efficacy of prolotherapy using dextrose (DPT) as the injectant, to Control injections with “normal” saline in a 12 month, 2-arm, fully blinded RCT. Adults in an outpatient practice were randomly allocated to 4 monthly sessions of DPT or saline injections to the </a:t>
            </a:r>
            <a:r>
              <a:rPr lang="en-HK" dirty="0"/>
              <a:t>anterior talofibular ligament (ATFL) </a:t>
            </a:r>
            <a:r>
              <a:rPr lang="en-US" dirty="0">
                <a:solidFill>
                  <a:schemeClr val="accent2"/>
                </a:solidFill>
              </a:rPr>
              <a:t>under ultrasound guidance. The primary outcome was the self-reported Cumberland Ankle Instability Tool (CAIT). Secondary outcomes were objectively assessed Star Excursion Balance Test (SEBT) and the rate of re-sprains in one year.</a:t>
            </a:r>
          </a:p>
        </p:txBody>
      </p:sp>
    </p:spTree>
    <p:extLst>
      <p:ext uri="{BB962C8B-B14F-4D97-AF65-F5344CB8AC3E}">
        <p14:creationId xmlns:p14="http://schemas.microsoft.com/office/powerpoint/2010/main" val="86518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B7F13-3E26-BE4A-AE84-D6AE9C30F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92135-95A5-1421-5FB8-E87AEE83294F}"/>
              </a:ext>
            </a:extLst>
          </p:cNvPr>
          <p:cNvSpPr>
            <a:spLocks noGrp="1"/>
          </p:cNvSpPr>
          <p:nvPr>
            <p:ph type="title"/>
          </p:nvPr>
        </p:nvSpPr>
        <p:spPr>
          <a:xfrm>
            <a:off x="838200" y="0"/>
            <a:ext cx="10515600" cy="1325563"/>
          </a:xfrm>
        </p:spPr>
        <p:txBody>
          <a:bodyPr/>
          <a:lstStyle/>
          <a:p>
            <a:r>
              <a:rPr lang="en-US" dirty="0"/>
              <a:t>What the Research Found</a:t>
            </a:r>
          </a:p>
        </p:txBody>
      </p:sp>
      <p:sp>
        <p:nvSpPr>
          <p:cNvPr id="5" name="Content Placeholder 4">
            <a:extLst>
              <a:ext uri="{FF2B5EF4-FFF2-40B4-BE49-F238E27FC236}">
                <a16:creationId xmlns:a16="http://schemas.microsoft.com/office/drawing/2014/main" id="{9CD10043-EB53-3D99-A9D6-B6340D51418C}"/>
              </a:ext>
            </a:extLst>
          </p:cNvPr>
          <p:cNvSpPr>
            <a:spLocks noGrp="1"/>
          </p:cNvSpPr>
          <p:nvPr>
            <p:ph idx="1"/>
          </p:nvPr>
        </p:nvSpPr>
        <p:spPr>
          <a:xfrm>
            <a:off x="359765" y="1325564"/>
            <a:ext cx="11617376" cy="5532436"/>
          </a:xfrm>
        </p:spPr>
        <p:txBody>
          <a:bodyPr>
            <a:normAutofit fontScale="92500" lnSpcReduction="20000"/>
          </a:bodyPr>
          <a:lstStyle/>
          <a:p>
            <a:r>
              <a:rPr lang="en-US" dirty="0"/>
              <a:t>114 participants (57 in each group) were randomized to DPT or control saline groups that were similar at the start of the study. Adherence to treatment and completion of all outcome assessments was high. On the CAIT, compared to baseline, both groups improved in excess of the </a:t>
            </a:r>
            <a:r>
              <a:rPr lang="en-HK" dirty="0"/>
              <a:t>clinically meaningful improvement score, but without difference between groups.</a:t>
            </a:r>
          </a:p>
          <a:p>
            <a:endParaRPr lang="en-HK" dirty="0"/>
          </a:p>
          <a:p>
            <a:r>
              <a:rPr lang="en-HK" dirty="0"/>
              <a:t>On the objectively assessed SEBT, DPT participants demonstrated a statistically significant improvement compared to Control, with a difference-in-difference estimate of 4.46 points (confidence interval [CI] -0.51 to 8.41, P=0.027) at 26 weeks, and 4.27 points (CI 0.26 to 8.29, P=0.037) at 52 weeks. The number of re-sprains was significantly reduced in the DPT group compared with Control (adjusted odds ratio 2.88 (CI 1.21 to 6.89, P=0.017). Participants </a:t>
            </a:r>
            <a:r>
              <a:rPr lang="en-US" dirty="0"/>
              <a:t>in both groups were satisfied and there were no adverse events. </a:t>
            </a:r>
          </a:p>
          <a:p>
            <a:r>
              <a:rPr lang="en-US" dirty="0"/>
              <a:t> </a:t>
            </a:r>
          </a:p>
          <a:p>
            <a:endParaRPr lang="en-US" dirty="0"/>
          </a:p>
        </p:txBody>
      </p:sp>
    </p:spTree>
    <p:extLst>
      <p:ext uri="{BB962C8B-B14F-4D97-AF65-F5344CB8AC3E}">
        <p14:creationId xmlns:p14="http://schemas.microsoft.com/office/powerpoint/2010/main" val="266465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77AA-615A-39A7-D9E4-35F6FE492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8B476-4A51-9D9C-BC48-F785B632188C}"/>
              </a:ext>
            </a:extLst>
          </p:cNvPr>
          <p:cNvSpPr>
            <a:spLocks noGrp="1"/>
          </p:cNvSpPr>
          <p:nvPr>
            <p:ph type="title"/>
          </p:nvPr>
        </p:nvSpPr>
        <p:spPr/>
        <p:txBody>
          <a:bodyPr/>
          <a:lstStyle/>
          <a:p>
            <a:r>
              <a:rPr lang="en-US" dirty="0"/>
              <a:t>What this means for </a:t>
            </a:r>
            <a:r>
              <a:rPr lang="en-US"/>
              <a:t>Clinical Practice</a:t>
            </a:r>
            <a:endParaRPr lang="en-US" dirty="0"/>
          </a:p>
        </p:txBody>
      </p:sp>
      <p:sp>
        <p:nvSpPr>
          <p:cNvPr id="5" name="Content Placeholder 4">
            <a:extLst>
              <a:ext uri="{FF2B5EF4-FFF2-40B4-BE49-F238E27FC236}">
                <a16:creationId xmlns:a16="http://schemas.microsoft.com/office/drawing/2014/main" id="{5513E2D1-70C6-A48B-7B8F-91610C858CBC}"/>
              </a:ext>
            </a:extLst>
          </p:cNvPr>
          <p:cNvSpPr>
            <a:spLocks noGrp="1"/>
          </p:cNvSpPr>
          <p:nvPr>
            <p:ph idx="1"/>
          </p:nvPr>
        </p:nvSpPr>
        <p:spPr>
          <a:xfrm>
            <a:off x="838200" y="1502239"/>
            <a:ext cx="10515600" cy="4513550"/>
          </a:xfrm>
        </p:spPr>
        <p:txBody>
          <a:bodyPr>
            <a:normAutofit lnSpcReduction="10000"/>
          </a:bodyPr>
          <a:lstStyle/>
          <a:p>
            <a:r>
              <a:rPr lang="en-US" dirty="0"/>
              <a:t>Prolotherapy using 15% dextrose safely and with high satisfaction improved self-reported CAIT scores compared with baseline status; and improved objectively-assessed SEBT balance scores, and reduced sprain recurrence, compared with Control through 12 months. </a:t>
            </a:r>
          </a:p>
          <a:p>
            <a:r>
              <a:rPr lang="en-US" dirty="0"/>
              <a:t>Prolotherapy for CAI, a set of injections delivered monthly for 4 sessions, is straightforward to learn. </a:t>
            </a:r>
          </a:p>
          <a:p>
            <a:r>
              <a:rPr lang="en-US" dirty="0"/>
              <a:t>These findings suggest that dextrose prolotherapy may be a safe, accessible therapy ready for carefully selected patients  with chronic ankle instability who have tried and failed more conventional care. </a:t>
            </a:r>
          </a:p>
          <a:p>
            <a:endParaRPr lang="en-US" dirty="0"/>
          </a:p>
        </p:txBody>
      </p:sp>
    </p:spTree>
    <p:extLst>
      <p:ext uri="{BB962C8B-B14F-4D97-AF65-F5344CB8AC3E}">
        <p14:creationId xmlns:p14="http://schemas.microsoft.com/office/powerpoint/2010/main" val="1755242775"/>
      </p:ext>
    </p:extLst>
  </p:cSld>
  <p:clrMapOvr>
    <a:masterClrMapping/>
  </p:clrMapOvr>
</p:sld>
</file>

<file path=ppt/theme/theme1.xml><?xml version="1.0" encoding="utf-8"?>
<a:theme xmlns:a="http://schemas.openxmlformats.org/drawingml/2006/main" name="Office Theme">
  <a:themeElements>
    <a:clrScheme name="NAPCRG">
      <a:dk1>
        <a:srgbClr val="4179BD"/>
      </a:dk1>
      <a:lt1>
        <a:srgbClr val="FFFFFF"/>
      </a:lt1>
      <a:dk2>
        <a:srgbClr val="1A3455"/>
      </a:dk2>
      <a:lt2>
        <a:srgbClr val="E7E6E6"/>
      </a:lt2>
      <a:accent1>
        <a:srgbClr val="2A7AC2"/>
      </a:accent1>
      <a:accent2>
        <a:srgbClr val="1A3455"/>
      </a:accent2>
      <a:accent3>
        <a:srgbClr val="A5A5A5"/>
      </a:accent3>
      <a:accent4>
        <a:srgbClr val="EEA123"/>
      </a:accent4>
      <a:accent5>
        <a:srgbClr val="FBC5B5"/>
      </a:accent5>
      <a:accent6>
        <a:srgbClr val="414143"/>
      </a:accent6>
      <a:hlink>
        <a:srgbClr val="4179BD"/>
      </a:hlink>
      <a:folHlink>
        <a:srgbClr val="869FB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6486A3E2963B4AB4C5D2484B826B91" ma:contentTypeVersion="16" ma:contentTypeDescription="Create a new document." ma:contentTypeScope="" ma:versionID="c489d39b7265707e97ed278d726a3c90">
  <xsd:schema xmlns:xsd="http://www.w3.org/2001/XMLSchema" xmlns:xs="http://www.w3.org/2001/XMLSchema" xmlns:p="http://schemas.microsoft.com/office/2006/metadata/properties" xmlns:ns3="713adf5c-bba1-4c6e-9a9d-b281a302a9b4" xmlns:ns4="a67bc027-cfab-4702-b2c5-8d45ee3c5fa2" targetNamespace="http://schemas.microsoft.com/office/2006/metadata/properties" ma:root="true" ma:fieldsID="531d4dc8bb77bb7e37440e717d19f734" ns3:_="" ns4:_="">
    <xsd:import namespace="713adf5c-bba1-4c6e-9a9d-b281a302a9b4"/>
    <xsd:import namespace="a67bc027-cfab-4702-b2c5-8d45ee3c5f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adf5c-bba1-4c6e-9a9d-b281a302a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descrip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7bc027-cfab-4702-b2c5-8d45ee3c5f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13adf5c-bba1-4c6e-9a9d-b281a302a9b4" xsi:nil="true"/>
  </documentManagement>
</p:properties>
</file>

<file path=customXml/itemProps1.xml><?xml version="1.0" encoding="utf-8"?>
<ds:datastoreItem xmlns:ds="http://schemas.openxmlformats.org/officeDocument/2006/customXml" ds:itemID="{D6358545-68D0-4834-A9B8-559502273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adf5c-bba1-4c6e-9a9d-b281a302a9b4"/>
    <ds:schemaRef ds:uri="a67bc027-cfab-4702-b2c5-8d45ee3c5f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CC76D3-1964-439B-858B-911F1B1035C7}">
  <ds:schemaRefs>
    <ds:schemaRef ds:uri="http://schemas.microsoft.com/sharepoint/v3/contenttype/forms"/>
  </ds:schemaRefs>
</ds:datastoreItem>
</file>

<file path=customXml/itemProps3.xml><?xml version="1.0" encoding="utf-8"?>
<ds:datastoreItem xmlns:ds="http://schemas.openxmlformats.org/officeDocument/2006/customXml" ds:itemID="{6084B6EE-2EE8-407B-9717-296AA0CA9078}">
  <ds:schemaRefs>
    <ds:schemaRef ds:uri="713adf5c-bba1-4c6e-9a9d-b281a302a9b4"/>
    <ds:schemaRef ds:uri="a67bc027-cfab-4702-b2c5-8d45ee3c5fa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1514</TotalTime>
  <Words>503</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Trebuchet MS</vt:lpstr>
      <vt:lpstr>Office Theme</vt:lpstr>
      <vt:lpstr>Prolotherapy for Chronic Ankle Instability (CAI) Improves Postural Balance and Reduces Recurrent Sprains:  Results of a 1-year RCT </vt:lpstr>
      <vt:lpstr>The Research Question</vt:lpstr>
      <vt:lpstr>Research Design and Method</vt:lpstr>
      <vt:lpstr>What the Research Found</vt:lpstr>
      <vt:lpstr>What this means for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Rabago, David</cp:lastModifiedBy>
  <cp:revision>11</cp:revision>
  <dcterms:created xsi:type="dcterms:W3CDTF">2023-08-03T16:55:04Z</dcterms:created>
  <dcterms:modified xsi:type="dcterms:W3CDTF">2024-12-27T20:06:06Z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0x0101002C6486A3E2963B4AB4C5D2484B826B91</vt:lpwstr>
  </property>
</Properties>
</file>