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369" r:id="rId5"/>
    <p:sldId id="259" r:id="rId6"/>
    <p:sldId id="260" r:id="rId7"/>
    <p:sldId id="261" r:id="rId8"/>
    <p:sldId id="262" r:id="rId9"/>
    <p:sldId id="265" r:id="rId10"/>
    <p:sldId id="263" r:id="rId11"/>
    <p:sldId id="331" r:id="rId12"/>
    <p:sldId id="333" r:id="rId13"/>
    <p:sldId id="330" r:id="rId14"/>
    <p:sldId id="334" r:id="rId15"/>
    <p:sldId id="342" r:id="rId16"/>
    <p:sldId id="264" r:id="rId17"/>
    <p:sldId id="266" r:id="rId18"/>
    <p:sldId id="267" r:id="rId19"/>
    <p:sldId id="268" r:id="rId20"/>
    <p:sldId id="282" r:id="rId21"/>
    <p:sldId id="270" r:id="rId22"/>
    <p:sldId id="343" r:id="rId23"/>
    <p:sldId id="344" r:id="rId24"/>
    <p:sldId id="271" r:id="rId25"/>
    <p:sldId id="272" r:id="rId26"/>
    <p:sldId id="273" r:id="rId27"/>
    <p:sldId id="274" r:id="rId28"/>
    <p:sldId id="370" r:id="rId29"/>
    <p:sldId id="345" r:id="rId30"/>
    <p:sldId id="346" r:id="rId31"/>
    <p:sldId id="275" r:id="rId32"/>
    <p:sldId id="364" r:id="rId33"/>
    <p:sldId id="365" r:id="rId34"/>
    <p:sldId id="366" r:id="rId35"/>
    <p:sldId id="367" r:id="rId36"/>
    <p:sldId id="276" r:id="rId37"/>
    <p:sldId id="368" r:id="rId38"/>
    <p:sldId id="277" r:id="rId39"/>
    <p:sldId id="278" r:id="rId40"/>
    <p:sldId id="279" r:id="rId41"/>
    <p:sldId id="280" r:id="rId42"/>
    <p:sldId id="281" r:id="rId43"/>
    <p:sldId id="371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341" autoAdjust="0"/>
  </p:normalViewPr>
  <p:slideViewPr>
    <p:cSldViewPr snapToGrid="0">
      <p:cViewPr>
        <p:scale>
          <a:sx n="101" d="100"/>
          <a:sy n="101" d="100"/>
        </p:scale>
        <p:origin x="43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403980752405933E-2"/>
          <c:y val="2.0079088703050554E-2"/>
          <c:w val="0.90309601924759464"/>
          <c:h val="0.8570843479090057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3648-4B2F-AEC0-A4DC362B44DC}"/>
              </c:ext>
            </c:extLst>
          </c:dPt>
          <c:dPt>
            <c:idx val="33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3648-4B2F-AEC0-A4DC362B44DC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648-4B2F-AEC0-A4DC362B44DC}"/>
              </c:ext>
            </c:extLst>
          </c:dPt>
          <c:cat>
            <c:numRef>
              <c:f>'Unadjusted % BP Not at Goal'!$A$2:$A$36</c:f>
              <c:numCache>
                <c:formatCode>General</c:formatCode>
                <c:ptCount val="35"/>
                <c:pt idx="0">
                  <c:v>1</c:v>
                </c:pt>
                <c:pt idx="1">
                  <c:v>33</c:v>
                </c:pt>
                <c:pt idx="2">
                  <c:v>18</c:v>
                </c:pt>
                <c:pt idx="3">
                  <c:v>6</c:v>
                </c:pt>
                <c:pt idx="4">
                  <c:v>23</c:v>
                </c:pt>
                <c:pt idx="5">
                  <c:v>12</c:v>
                </c:pt>
                <c:pt idx="6">
                  <c:v>15</c:v>
                </c:pt>
                <c:pt idx="7">
                  <c:v>7</c:v>
                </c:pt>
                <c:pt idx="8">
                  <c:v>25</c:v>
                </c:pt>
                <c:pt idx="9">
                  <c:v>3</c:v>
                </c:pt>
                <c:pt idx="10">
                  <c:v>31</c:v>
                </c:pt>
                <c:pt idx="11">
                  <c:v>29</c:v>
                </c:pt>
                <c:pt idx="12">
                  <c:v>28</c:v>
                </c:pt>
                <c:pt idx="13">
                  <c:v>27</c:v>
                </c:pt>
                <c:pt idx="14">
                  <c:v>22</c:v>
                </c:pt>
                <c:pt idx="15">
                  <c:v>9</c:v>
                </c:pt>
                <c:pt idx="16">
                  <c:v>13</c:v>
                </c:pt>
                <c:pt idx="17">
                  <c:v>34</c:v>
                </c:pt>
                <c:pt idx="18">
                  <c:v>11</c:v>
                </c:pt>
                <c:pt idx="19">
                  <c:v>8</c:v>
                </c:pt>
                <c:pt idx="20">
                  <c:v>16</c:v>
                </c:pt>
                <c:pt idx="21">
                  <c:v>17</c:v>
                </c:pt>
                <c:pt idx="22">
                  <c:v>32</c:v>
                </c:pt>
                <c:pt idx="23">
                  <c:v>36</c:v>
                </c:pt>
                <c:pt idx="24">
                  <c:v>35</c:v>
                </c:pt>
                <c:pt idx="25">
                  <c:v>21</c:v>
                </c:pt>
                <c:pt idx="26">
                  <c:v>24</c:v>
                </c:pt>
                <c:pt idx="27">
                  <c:v>5</c:v>
                </c:pt>
                <c:pt idx="28">
                  <c:v>2</c:v>
                </c:pt>
                <c:pt idx="29">
                  <c:v>26</c:v>
                </c:pt>
                <c:pt idx="30">
                  <c:v>10</c:v>
                </c:pt>
                <c:pt idx="31">
                  <c:v>4</c:v>
                </c:pt>
                <c:pt idx="32">
                  <c:v>20</c:v>
                </c:pt>
                <c:pt idx="33">
                  <c:v>14</c:v>
                </c:pt>
                <c:pt idx="34">
                  <c:v>19</c:v>
                </c:pt>
              </c:numCache>
            </c:numRef>
          </c:cat>
          <c:val>
            <c:numRef>
              <c:f>'Unadjusted % BP Not at Goal'!$B$2:$B$36</c:f>
              <c:numCache>
                <c:formatCode>0.00%</c:formatCode>
                <c:ptCount val="35"/>
                <c:pt idx="0">
                  <c:v>0.2797</c:v>
                </c:pt>
                <c:pt idx="1">
                  <c:v>0.2470000000000003</c:v>
                </c:pt>
                <c:pt idx="2">
                  <c:v>0.21010000000000001</c:v>
                </c:pt>
                <c:pt idx="3">
                  <c:v>0.2011</c:v>
                </c:pt>
                <c:pt idx="4">
                  <c:v>0.1996</c:v>
                </c:pt>
                <c:pt idx="5">
                  <c:v>0.1925</c:v>
                </c:pt>
                <c:pt idx="6">
                  <c:v>0.19159999999999999</c:v>
                </c:pt>
                <c:pt idx="7">
                  <c:v>0.18680000000000024</c:v>
                </c:pt>
                <c:pt idx="8">
                  <c:v>0.1855000000000003</c:v>
                </c:pt>
                <c:pt idx="9">
                  <c:v>0.18530000000000021</c:v>
                </c:pt>
                <c:pt idx="10">
                  <c:v>0.17620000000000033</c:v>
                </c:pt>
                <c:pt idx="11">
                  <c:v>0.1573000000000003</c:v>
                </c:pt>
                <c:pt idx="12">
                  <c:v>0.14910000000000001</c:v>
                </c:pt>
                <c:pt idx="13">
                  <c:v>0.14480000000000001</c:v>
                </c:pt>
                <c:pt idx="14">
                  <c:v>0.13539999999999999</c:v>
                </c:pt>
                <c:pt idx="15">
                  <c:v>0.1341</c:v>
                </c:pt>
                <c:pt idx="16">
                  <c:v>0.1265</c:v>
                </c:pt>
                <c:pt idx="17">
                  <c:v>0.12570000000000001</c:v>
                </c:pt>
                <c:pt idx="18">
                  <c:v>0.12490000000000002</c:v>
                </c:pt>
                <c:pt idx="19">
                  <c:v>0.12369999999999999</c:v>
                </c:pt>
                <c:pt idx="20">
                  <c:v>0.11840000000000002</c:v>
                </c:pt>
                <c:pt idx="21">
                  <c:v>0.11570000000000009</c:v>
                </c:pt>
                <c:pt idx="22">
                  <c:v>0.1139</c:v>
                </c:pt>
                <c:pt idx="23">
                  <c:v>0.11</c:v>
                </c:pt>
                <c:pt idx="24">
                  <c:v>0.10600000000000002</c:v>
                </c:pt>
                <c:pt idx="25">
                  <c:v>9.7300000000000011E-2</c:v>
                </c:pt>
                <c:pt idx="26">
                  <c:v>9.5900000000000041E-2</c:v>
                </c:pt>
                <c:pt idx="27">
                  <c:v>9.0300000000000033E-2</c:v>
                </c:pt>
                <c:pt idx="28">
                  <c:v>9.0000000000000024E-2</c:v>
                </c:pt>
                <c:pt idx="29">
                  <c:v>8.790000000000002E-2</c:v>
                </c:pt>
                <c:pt idx="30">
                  <c:v>8.6700000000000041E-2</c:v>
                </c:pt>
                <c:pt idx="31">
                  <c:v>8.5700000000000026E-2</c:v>
                </c:pt>
                <c:pt idx="32">
                  <c:v>8.4400000000000044E-2</c:v>
                </c:pt>
                <c:pt idx="33">
                  <c:v>6.1600000000000002E-2</c:v>
                </c:pt>
                <c:pt idx="34">
                  <c:v>6.1199999999999997E-2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48-4B2F-AEC0-A4DC362B4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51232"/>
        <c:axId val="25553152"/>
      </c:barChart>
      <c:lineChart>
        <c:grouping val="standard"/>
        <c:varyColors val="0"/>
        <c:ser>
          <c:idx val="1"/>
          <c:order val="1"/>
          <c:spPr>
            <a:ln w="22225"/>
          </c:spPr>
          <c:marker>
            <c:symbol val="none"/>
          </c:marker>
          <c:cat>
            <c:numRef>
              <c:f>'Unadjusted % BP Not at Goal'!$A$2:$A$36</c:f>
              <c:numCache>
                <c:formatCode>General</c:formatCode>
                <c:ptCount val="35"/>
                <c:pt idx="0">
                  <c:v>1</c:v>
                </c:pt>
                <c:pt idx="1">
                  <c:v>33</c:v>
                </c:pt>
                <c:pt idx="2">
                  <c:v>18</c:v>
                </c:pt>
                <c:pt idx="3">
                  <c:v>6</c:v>
                </c:pt>
                <c:pt idx="4">
                  <c:v>23</c:v>
                </c:pt>
                <c:pt idx="5">
                  <c:v>12</c:v>
                </c:pt>
                <c:pt idx="6">
                  <c:v>15</c:v>
                </c:pt>
                <c:pt idx="7">
                  <c:v>7</c:v>
                </c:pt>
                <c:pt idx="8">
                  <c:v>25</c:v>
                </c:pt>
                <c:pt idx="9">
                  <c:v>3</c:v>
                </c:pt>
                <c:pt idx="10">
                  <c:v>31</c:v>
                </c:pt>
                <c:pt idx="11">
                  <c:v>29</c:v>
                </c:pt>
                <c:pt idx="12">
                  <c:v>28</c:v>
                </c:pt>
                <c:pt idx="13">
                  <c:v>27</c:v>
                </c:pt>
                <c:pt idx="14">
                  <c:v>22</c:v>
                </c:pt>
                <c:pt idx="15">
                  <c:v>9</c:v>
                </c:pt>
                <c:pt idx="16">
                  <c:v>13</c:v>
                </c:pt>
                <c:pt idx="17">
                  <c:v>34</c:v>
                </c:pt>
                <c:pt idx="18">
                  <c:v>11</c:v>
                </c:pt>
                <c:pt idx="19">
                  <c:v>8</c:v>
                </c:pt>
                <c:pt idx="20">
                  <c:v>16</c:v>
                </c:pt>
                <c:pt idx="21">
                  <c:v>17</c:v>
                </c:pt>
                <c:pt idx="22">
                  <c:v>32</c:v>
                </c:pt>
                <c:pt idx="23">
                  <c:v>36</c:v>
                </c:pt>
                <c:pt idx="24">
                  <c:v>35</c:v>
                </c:pt>
                <c:pt idx="25">
                  <c:v>21</c:v>
                </c:pt>
                <c:pt idx="26">
                  <c:v>24</c:v>
                </c:pt>
                <c:pt idx="27">
                  <c:v>5</c:v>
                </c:pt>
                <c:pt idx="28">
                  <c:v>2</c:v>
                </c:pt>
                <c:pt idx="29">
                  <c:v>26</c:v>
                </c:pt>
                <c:pt idx="30">
                  <c:v>10</c:v>
                </c:pt>
                <c:pt idx="31">
                  <c:v>4</c:v>
                </c:pt>
                <c:pt idx="32">
                  <c:v>20</c:v>
                </c:pt>
                <c:pt idx="33">
                  <c:v>14</c:v>
                </c:pt>
                <c:pt idx="34">
                  <c:v>19</c:v>
                </c:pt>
              </c:numCache>
            </c:numRef>
          </c:cat>
          <c:val>
            <c:numRef>
              <c:f>'Unadjusted % BP Not at Goal'!$C$2:$C$36</c:f>
              <c:numCache>
                <c:formatCode>0.00%</c:formatCode>
                <c:ptCount val="35"/>
                <c:pt idx="0">
                  <c:v>0.13239999999999999</c:v>
                </c:pt>
                <c:pt idx="1">
                  <c:v>0.13239999999999999</c:v>
                </c:pt>
                <c:pt idx="2">
                  <c:v>0.13239999999999999</c:v>
                </c:pt>
                <c:pt idx="3">
                  <c:v>0.13239999999999999</c:v>
                </c:pt>
                <c:pt idx="4">
                  <c:v>0.13239999999999999</c:v>
                </c:pt>
                <c:pt idx="5">
                  <c:v>0.13239999999999999</c:v>
                </c:pt>
                <c:pt idx="6">
                  <c:v>0.13239999999999999</c:v>
                </c:pt>
                <c:pt idx="7">
                  <c:v>0.13239999999999999</c:v>
                </c:pt>
                <c:pt idx="8">
                  <c:v>0.13239999999999999</c:v>
                </c:pt>
                <c:pt idx="9">
                  <c:v>0.13239999999999999</c:v>
                </c:pt>
                <c:pt idx="10">
                  <c:v>0.13239999999999999</c:v>
                </c:pt>
                <c:pt idx="11">
                  <c:v>0.13239999999999999</c:v>
                </c:pt>
                <c:pt idx="12">
                  <c:v>0.13239999999999999</c:v>
                </c:pt>
                <c:pt idx="13">
                  <c:v>0.13239999999999999</c:v>
                </c:pt>
                <c:pt idx="14">
                  <c:v>0.13239999999999999</c:v>
                </c:pt>
                <c:pt idx="15">
                  <c:v>0.13239999999999999</c:v>
                </c:pt>
                <c:pt idx="16">
                  <c:v>0.13239999999999999</c:v>
                </c:pt>
                <c:pt idx="17">
                  <c:v>0.13239999999999999</c:v>
                </c:pt>
                <c:pt idx="18">
                  <c:v>0.13239999999999999</c:v>
                </c:pt>
                <c:pt idx="19">
                  <c:v>0.13239999999999999</c:v>
                </c:pt>
                <c:pt idx="20">
                  <c:v>0.13239999999999999</c:v>
                </c:pt>
                <c:pt idx="21">
                  <c:v>0.13239999999999999</c:v>
                </c:pt>
                <c:pt idx="22">
                  <c:v>0.13239999999999999</c:v>
                </c:pt>
                <c:pt idx="23">
                  <c:v>0.13239999999999999</c:v>
                </c:pt>
                <c:pt idx="24">
                  <c:v>0.13239999999999999</c:v>
                </c:pt>
                <c:pt idx="25">
                  <c:v>0.13239999999999999</c:v>
                </c:pt>
                <c:pt idx="26">
                  <c:v>0.13239999999999999</c:v>
                </c:pt>
                <c:pt idx="27">
                  <c:v>0.13239999999999999</c:v>
                </c:pt>
                <c:pt idx="28">
                  <c:v>0.13239999999999999</c:v>
                </c:pt>
                <c:pt idx="29">
                  <c:v>0.13239999999999999</c:v>
                </c:pt>
                <c:pt idx="30">
                  <c:v>0.13239999999999999</c:v>
                </c:pt>
                <c:pt idx="31">
                  <c:v>0.13239999999999999</c:v>
                </c:pt>
                <c:pt idx="32">
                  <c:v>0.13239999999999999</c:v>
                </c:pt>
                <c:pt idx="33">
                  <c:v>0.13239999999999999</c:v>
                </c:pt>
                <c:pt idx="34">
                  <c:v>0.13239999999999999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648-4B2F-AEC0-A4DC362B4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87936"/>
        <c:axId val="25686400"/>
      </c:lineChart>
      <c:catAx>
        <c:axId val="25551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Clinic</a:t>
                </a:r>
                <a:r>
                  <a:rPr lang="en-US" baseline="0"/>
                  <a:t> ID</a:t>
                </a:r>
                <a:endParaRPr lang="en-US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5553152"/>
        <c:crosses val="autoZero"/>
        <c:auto val="1"/>
        <c:lblAlgn val="ctr"/>
        <c:lblOffset val="100"/>
        <c:noMultiLvlLbl val="0"/>
      </c:catAx>
      <c:valAx>
        <c:axId val="255531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BP Not</a:t>
                </a:r>
                <a:r>
                  <a:rPr lang="en-US" baseline="0"/>
                  <a:t> at Goal</a:t>
                </a:r>
                <a:endParaRPr lang="en-US"/>
              </a:p>
            </c:rich>
          </c:tx>
          <c:overlay val="0"/>
        </c:title>
        <c:numFmt formatCode="0%" sourceLinked="0"/>
        <c:majorTickMark val="none"/>
        <c:minorTickMark val="none"/>
        <c:tickLblPos val="nextTo"/>
        <c:crossAx val="25551232"/>
        <c:crosses val="autoZero"/>
        <c:crossBetween val="between"/>
      </c:valAx>
      <c:valAx>
        <c:axId val="25686400"/>
        <c:scaling>
          <c:orientation val="minMax"/>
          <c:max val="0.16"/>
          <c:min val="0"/>
        </c:scaling>
        <c:delete val="1"/>
        <c:axPos val="r"/>
        <c:numFmt formatCode="0.00%" sourceLinked="1"/>
        <c:majorTickMark val="out"/>
        <c:minorTickMark val="none"/>
        <c:tickLblPos val="none"/>
        <c:crossAx val="25687936"/>
        <c:crosses val="max"/>
        <c:crossBetween val="midCat"/>
      </c:valAx>
      <c:catAx>
        <c:axId val="2568793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crossAx val="25686400"/>
        <c:crosses val="max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 w="9525">
      <a:solidFill>
        <a:schemeClr val="tx1"/>
      </a:solidFill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9937-4BAB-A8E3-F7E154748A88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937-4BAB-A8E3-F7E154748A88}"/>
              </c:ext>
            </c:extLst>
          </c:dPt>
          <c:dPt>
            <c:idx val="3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5-9937-4BAB-A8E3-F7E154748A88}"/>
              </c:ext>
            </c:extLst>
          </c:dPt>
          <c:errBars>
            <c:errBarType val="both"/>
            <c:errValType val="cust"/>
            <c:noEndCap val="0"/>
            <c:plus>
              <c:numRef>
                <c:f>'Adjusted % BP Not at Goal'!$F$2:$F$36</c:f>
                <c:numCache>
                  <c:formatCode>General</c:formatCode>
                  <c:ptCount val="35"/>
                  <c:pt idx="0">
                    <c:v>2.9522552000000028E-2</c:v>
                  </c:pt>
                  <c:pt idx="1">
                    <c:v>1.6677104000000005E-2</c:v>
                  </c:pt>
                  <c:pt idx="2">
                    <c:v>1.9556803999999983E-2</c:v>
                  </c:pt>
                  <c:pt idx="3">
                    <c:v>1.4240943999999978E-2</c:v>
                  </c:pt>
                  <c:pt idx="4">
                    <c:v>1.0512560000000009E-2</c:v>
                  </c:pt>
                  <c:pt idx="5">
                    <c:v>1.5652328000000021E-2</c:v>
                  </c:pt>
                  <c:pt idx="6">
                    <c:v>4.2230303999999996E-2</c:v>
                  </c:pt>
                  <c:pt idx="7">
                    <c:v>8.5742239999999723E-3</c:v>
                  </c:pt>
                  <c:pt idx="8">
                    <c:v>8.2061520000000221E-3</c:v>
                  </c:pt>
                  <c:pt idx="9">
                    <c:v>5.8759120000000109E-3</c:v>
                  </c:pt>
                  <c:pt idx="10">
                    <c:v>5.7792600000000378E-3</c:v>
                  </c:pt>
                  <c:pt idx="11">
                    <c:v>3.3043068000000016E-2</c:v>
                  </c:pt>
                  <c:pt idx="12">
                    <c:v>1.016699600000001E-2</c:v>
                  </c:pt>
                  <c:pt idx="13">
                    <c:v>1.4752007999999954E-2</c:v>
                  </c:pt>
                  <c:pt idx="14">
                    <c:v>7.1721080000000104E-3</c:v>
                  </c:pt>
                  <c:pt idx="15">
                    <c:v>1.6220324000000046E-2</c:v>
                  </c:pt>
                  <c:pt idx="16">
                    <c:v>6.6107320000000124E-3</c:v>
                  </c:pt>
                  <c:pt idx="17">
                    <c:v>3.296495200000004E-2</c:v>
                  </c:pt>
                  <c:pt idx="18">
                    <c:v>7.8394040000000133E-3</c:v>
                  </c:pt>
                  <c:pt idx="19">
                    <c:v>1.1991467999999991E-2</c:v>
                  </c:pt>
                  <c:pt idx="20">
                    <c:v>9.4718960000000543E-3</c:v>
                  </c:pt>
                  <c:pt idx="21">
                    <c:v>1.027688800000002E-2</c:v>
                  </c:pt>
                  <c:pt idx="22">
                    <c:v>5.4005960000000179E-3</c:v>
                  </c:pt>
                  <c:pt idx="23">
                    <c:v>1.5212759999999995E-2</c:v>
                  </c:pt>
                  <c:pt idx="24">
                    <c:v>1.064098799999999E-2</c:v>
                  </c:pt>
                  <c:pt idx="25">
                    <c:v>1.1916000000000027E-2</c:v>
                  </c:pt>
                  <c:pt idx="26">
                    <c:v>1.5196872E-2</c:v>
                  </c:pt>
                  <c:pt idx="27">
                    <c:v>1.7471503999999999E-2</c:v>
                  </c:pt>
                  <c:pt idx="28">
                    <c:v>6.8186000000000123E-3</c:v>
                  </c:pt>
                  <c:pt idx="29">
                    <c:v>1.4391880000000011E-2</c:v>
                  </c:pt>
                  <c:pt idx="30">
                    <c:v>9.8757160000000396E-3</c:v>
                  </c:pt>
                  <c:pt idx="31">
                    <c:v>2.5701488000000008E-2</c:v>
                  </c:pt>
                  <c:pt idx="32">
                    <c:v>3.093128800000005E-2</c:v>
                  </c:pt>
                  <c:pt idx="33">
                    <c:v>1.3817263999999996E-2</c:v>
                  </c:pt>
                  <c:pt idx="34">
                    <c:v>1.7599932000000006E-2</c:v>
                  </c:pt>
                </c:numCache>
              </c:numRef>
            </c:plus>
            <c:minus>
              <c:numRef>
                <c:f>'Adjusted % BP Not at Goal'!$E$2:$E$36</c:f>
                <c:numCache>
                  <c:formatCode>General</c:formatCode>
                  <c:ptCount val="35"/>
                  <c:pt idx="0">
                    <c:v>2.7621288000000049E-2</c:v>
                  </c:pt>
                  <c:pt idx="1">
                    <c:v>1.610646000000002E-2</c:v>
                  </c:pt>
                  <c:pt idx="2">
                    <c:v>1.8558508000000001E-2</c:v>
                  </c:pt>
                  <c:pt idx="3">
                    <c:v>1.3654411999999977E-2</c:v>
                  </c:pt>
                  <c:pt idx="4">
                    <c:v>1.014316400000002E-2</c:v>
                  </c:pt>
                  <c:pt idx="5">
                    <c:v>1.491618399999997E-2</c:v>
                  </c:pt>
                  <c:pt idx="6">
                    <c:v>3.7025660000000016E-2</c:v>
                  </c:pt>
                  <c:pt idx="7">
                    <c:v>8.3081000000000526E-3</c:v>
                  </c:pt>
                  <c:pt idx="8">
                    <c:v>7.9294359999999894E-3</c:v>
                  </c:pt>
                  <c:pt idx="9">
                    <c:v>5.7421880000000092E-3</c:v>
                  </c:pt>
                  <c:pt idx="10">
                    <c:v>5.6521559999999846E-3</c:v>
                  </c:pt>
                  <c:pt idx="11">
                    <c:v>2.9531820000000011E-2</c:v>
                  </c:pt>
                  <c:pt idx="12">
                    <c:v>9.702271999999984E-3</c:v>
                  </c:pt>
                  <c:pt idx="13">
                    <c:v>1.3854336000000023E-2</c:v>
                  </c:pt>
                  <c:pt idx="14">
                    <c:v>6.9430560000000195E-3</c:v>
                  </c:pt>
                  <c:pt idx="15">
                    <c:v>1.4950607999999976E-2</c:v>
                  </c:pt>
                  <c:pt idx="16">
                    <c:v>6.3777079999999984E-3</c:v>
                  </c:pt>
                  <c:pt idx="17">
                    <c:v>2.8395827999999998E-2</c:v>
                  </c:pt>
                  <c:pt idx="18">
                    <c:v>7.5203200000000204E-3</c:v>
                  </c:pt>
                  <c:pt idx="19">
                    <c:v>1.1210308000000021E-2</c:v>
                  </c:pt>
                  <c:pt idx="20">
                    <c:v>8.9873119999999748E-3</c:v>
                  </c:pt>
                  <c:pt idx="21">
                    <c:v>9.6757920000000285E-3</c:v>
                  </c:pt>
                  <c:pt idx="22">
                    <c:v>5.2284760000000114E-3</c:v>
                  </c:pt>
                  <c:pt idx="23">
                    <c:v>1.3900676000000044E-2</c:v>
                  </c:pt>
                  <c:pt idx="24">
                    <c:v>9.9498600000000048E-3</c:v>
                  </c:pt>
                  <c:pt idx="25">
                    <c:v>1.1079231999999974E-2</c:v>
                  </c:pt>
                  <c:pt idx="26">
                    <c:v>1.3743120000000041E-2</c:v>
                  </c:pt>
                  <c:pt idx="27">
                    <c:v>1.5723824000000042E-2</c:v>
                  </c:pt>
                  <c:pt idx="28">
                    <c:v>6.5154040000000024E-3</c:v>
                  </c:pt>
                  <c:pt idx="29">
                    <c:v>1.3115544000000007E-2</c:v>
                  </c:pt>
                  <c:pt idx="30">
                    <c:v>9.2732960000000211E-3</c:v>
                  </c:pt>
                  <c:pt idx="31">
                    <c:v>2.1818196000000002E-2</c:v>
                  </c:pt>
                  <c:pt idx="32">
                    <c:v>2.4920327999999999E-2</c:v>
                  </c:pt>
                  <c:pt idx="33">
                    <c:v>1.2347624000000015E-2</c:v>
                  </c:pt>
                  <c:pt idx="34">
                    <c:v>1.4150911999999976E-2</c:v>
                  </c:pt>
                </c:numCache>
              </c:numRef>
            </c:minus>
          </c:errBars>
          <c:cat>
            <c:numRef>
              <c:f>'Adjusted % BP Not at Goal'!$A$2:$A$36</c:f>
              <c:numCache>
                <c:formatCode>General</c:formatCode>
                <c:ptCount val="35"/>
                <c:pt idx="0">
                  <c:v>15</c:v>
                </c:pt>
                <c:pt idx="1">
                  <c:v>1</c:v>
                </c:pt>
                <c:pt idx="2">
                  <c:v>25</c:v>
                </c:pt>
                <c:pt idx="3">
                  <c:v>18</c:v>
                </c:pt>
                <c:pt idx="4">
                  <c:v>27</c:v>
                </c:pt>
                <c:pt idx="5">
                  <c:v>23</c:v>
                </c:pt>
                <c:pt idx="6">
                  <c:v>7</c:v>
                </c:pt>
                <c:pt idx="7">
                  <c:v>28</c:v>
                </c:pt>
                <c:pt idx="8">
                  <c:v>22</c:v>
                </c:pt>
                <c:pt idx="9">
                  <c:v>12</c:v>
                </c:pt>
                <c:pt idx="10">
                  <c:v>6</c:v>
                </c:pt>
                <c:pt idx="11">
                  <c:v>33</c:v>
                </c:pt>
                <c:pt idx="12">
                  <c:v>8</c:v>
                </c:pt>
                <c:pt idx="13">
                  <c:v>31</c:v>
                </c:pt>
                <c:pt idx="14">
                  <c:v>29</c:v>
                </c:pt>
                <c:pt idx="15">
                  <c:v>11</c:v>
                </c:pt>
                <c:pt idx="16">
                  <c:v>21</c:v>
                </c:pt>
                <c:pt idx="17">
                  <c:v>3</c:v>
                </c:pt>
                <c:pt idx="18">
                  <c:v>9</c:v>
                </c:pt>
                <c:pt idx="19">
                  <c:v>26</c:v>
                </c:pt>
                <c:pt idx="20">
                  <c:v>34</c:v>
                </c:pt>
                <c:pt idx="21">
                  <c:v>20</c:v>
                </c:pt>
                <c:pt idx="22">
                  <c:v>24</c:v>
                </c:pt>
                <c:pt idx="23">
                  <c:v>36</c:v>
                </c:pt>
                <c:pt idx="24">
                  <c:v>5</c:v>
                </c:pt>
                <c:pt idx="25">
                  <c:v>16</c:v>
                </c:pt>
                <c:pt idx="26">
                  <c:v>19</c:v>
                </c:pt>
                <c:pt idx="27">
                  <c:v>13</c:v>
                </c:pt>
                <c:pt idx="28">
                  <c:v>4</c:v>
                </c:pt>
                <c:pt idx="29">
                  <c:v>10</c:v>
                </c:pt>
                <c:pt idx="30">
                  <c:v>17</c:v>
                </c:pt>
                <c:pt idx="31">
                  <c:v>2</c:v>
                </c:pt>
                <c:pt idx="32">
                  <c:v>32</c:v>
                </c:pt>
                <c:pt idx="33">
                  <c:v>35</c:v>
                </c:pt>
                <c:pt idx="34">
                  <c:v>14</c:v>
                </c:pt>
              </c:numCache>
            </c:numRef>
          </c:cat>
          <c:val>
            <c:numRef>
              <c:f>'Adjusted % BP Not at Goal'!$B$2:$B$36</c:f>
              <c:numCache>
                <c:formatCode>0.0%</c:formatCode>
                <c:ptCount val="35"/>
                <c:pt idx="0">
                  <c:v>0.24492676000000024</c:v>
                </c:pt>
                <c:pt idx="1">
                  <c:v>0.21256687600000004</c:v>
                </c:pt>
                <c:pt idx="2">
                  <c:v>0.20959846800000045</c:v>
                </c:pt>
                <c:pt idx="3">
                  <c:v>0.18228434800000046</c:v>
                </c:pt>
                <c:pt idx="4">
                  <c:v>0.18009974800000034</c:v>
                </c:pt>
                <c:pt idx="5">
                  <c:v>0.1777178720000003</c:v>
                </c:pt>
                <c:pt idx="6">
                  <c:v>0.17407952000000002</c:v>
                </c:pt>
                <c:pt idx="7">
                  <c:v>0.16558738400000039</c:v>
                </c:pt>
                <c:pt idx="8">
                  <c:v>0.14888115199999999</c:v>
                </c:pt>
                <c:pt idx="9">
                  <c:v>0.14703020000000033</c:v>
                </c:pt>
                <c:pt idx="10">
                  <c:v>0.1444272160000003</c:v>
                </c:pt>
                <c:pt idx="11">
                  <c:v>0.13787738799999999</c:v>
                </c:pt>
                <c:pt idx="12">
                  <c:v>0.13632698399999998</c:v>
                </c:pt>
                <c:pt idx="13">
                  <c:v>0.13625681200000003</c:v>
                </c:pt>
                <c:pt idx="14">
                  <c:v>0.1325562320000003</c:v>
                </c:pt>
                <c:pt idx="15">
                  <c:v>0.1225322280000002</c:v>
                </c:pt>
                <c:pt idx="16">
                  <c:v>0.12105067200000012</c:v>
                </c:pt>
                <c:pt idx="17">
                  <c:v>0.12063096400000002</c:v>
                </c:pt>
                <c:pt idx="18">
                  <c:v>0.11708396800000001</c:v>
                </c:pt>
                <c:pt idx="19">
                  <c:v>0.11666955600000002</c:v>
                </c:pt>
                <c:pt idx="20">
                  <c:v>0.11368393599999999</c:v>
                </c:pt>
                <c:pt idx="21">
                  <c:v>0.112935876</c:v>
                </c:pt>
                <c:pt idx="22">
                  <c:v>0.10934651200000002</c:v>
                </c:pt>
                <c:pt idx="23">
                  <c:v>0.10602989200000001</c:v>
                </c:pt>
                <c:pt idx="24">
                  <c:v>0.103038976</c:v>
                </c:pt>
                <c:pt idx="25">
                  <c:v>0.10234520000000009</c:v>
                </c:pt>
                <c:pt idx="26">
                  <c:v>0.10054985600000001</c:v>
                </c:pt>
                <c:pt idx="27">
                  <c:v>9.9776640000000208E-2</c:v>
                </c:pt>
                <c:pt idx="28">
                  <c:v>9.9621732000000046E-2</c:v>
                </c:pt>
                <c:pt idx="29">
                  <c:v>9.9609816000000045E-2</c:v>
                </c:pt>
                <c:pt idx="30">
                  <c:v>9.8517516000000041E-2</c:v>
                </c:pt>
                <c:pt idx="31">
                  <c:v>9.6608308000000254E-2</c:v>
                </c:pt>
                <c:pt idx="32">
                  <c:v>8.1918528000000004E-2</c:v>
                </c:pt>
                <c:pt idx="33">
                  <c:v>7.6095576000000012E-2</c:v>
                </c:pt>
                <c:pt idx="34">
                  <c:v>4.9934660000000117E-2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37-4BAB-A8E3-F7E154748A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20000"/>
        <c:axId val="25522176"/>
      </c:barChart>
      <c:lineChart>
        <c:grouping val="standard"/>
        <c:varyColors val="0"/>
        <c:ser>
          <c:idx val="1"/>
          <c:order val="1"/>
          <c:spPr>
            <a:ln w="22225"/>
          </c:spPr>
          <c:marker>
            <c:symbol val="none"/>
          </c:marker>
          <c:cat>
            <c:numRef>
              <c:f>'Adjusted % BP Not at Goal'!$A$2:$A$36</c:f>
              <c:numCache>
                <c:formatCode>General</c:formatCode>
                <c:ptCount val="35"/>
                <c:pt idx="0">
                  <c:v>15</c:v>
                </c:pt>
                <c:pt idx="1">
                  <c:v>1</c:v>
                </c:pt>
                <c:pt idx="2">
                  <c:v>25</c:v>
                </c:pt>
                <c:pt idx="3">
                  <c:v>18</c:v>
                </c:pt>
                <c:pt idx="4">
                  <c:v>27</c:v>
                </c:pt>
                <c:pt idx="5">
                  <c:v>23</c:v>
                </c:pt>
                <c:pt idx="6">
                  <c:v>7</c:v>
                </c:pt>
                <c:pt idx="7">
                  <c:v>28</c:v>
                </c:pt>
                <c:pt idx="8">
                  <c:v>22</c:v>
                </c:pt>
                <c:pt idx="9">
                  <c:v>12</c:v>
                </c:pt>
                <c:pt idx="10">
                  <c:v>6</c:v>
                </c:pt>
                <c:pt idx="11">
                  <c:v>33</c:v>
                </c:pt>
                <c:pt idx="12">
                  <c:v>8</c:v>
                </c:pt>
                <c:pt idx="13">
                  <c:v>31</c:v>
                </c:pt>
                <c:pt idx="14">
                  <c:v>29</c:v>
                </c:pt>
                <c:pt idx="15">
                  <c:v>11</c:v>
                </c:pt>
                <c:pt idx="16">
                  <c:v>21</c:v>
                </c:pt>
                <c:pt idx="17">
                  <c:v>3</c:v>
                </c:pt>
                <c:pt idx="18">
                  <c:v>9</c:v>
                </c:pt>
                <c:pt idx="19">
                  <c:v>26</c:v>
                </c:pt>
                <c:pt idx="20">
                  <c:v>34</c:v>
                </c:pt>
                <c:pt idx="21">
                  <c:v>20</c:v>
                </c:pt>
                <c:pt idx="22">
                  <c:v>24</c:v>
                </c:pt>
                <c:pt idx="23">
                  <c:v>36</c:v>
                </c:pt>
                <c:pt idx="24">
                  <c:v>5</c:v>
                </c:pt>
                <c:pt idx="25">
                  <c:v>16</c:v>
                </c:pt>
                <c:pt idx="26">
                  <c:v>19</c:v>
                </c:pt>
                <c:pt idx="27">
                  <c:v>13</c:v>
                </c:pt>
                <c:pt idx="28">
                  <c:v>4</c:v>
                </c:pt>
                <c:pt idx="29">
                  <c:v>10</c:v>
                </c:pt>
                <c:pt idx="30">
                  <c:v>17</c:v>
                </c:pt>
                <c:pt idx="31">
                  <c:v>2</c:v>
                </c:pt>
                <c:pt idx="32">
                  <c:v>32</c:v>
                </c:pt>
                <c:pt idx="33">
                  <c:v>35</c:v>
                </c:pt>
                <c:pt idx="34">
                  <c:v>14</c:v>
                </c:pt>
              </c:numCache>
            </c:numRef>
          </c:cat>
          <c:val>
            <c:numRef>
              <c:f>'Adjusted % BP Not at Goal'!$G$2:$G$36</c:f>
              <c:numCache>
                <c:formatCode>0.0%</c:formatCode>
                <c:ptCount val="35"/>
                <c:pt idx="0">
                  <c:v>0.13239999999999999</c:v>
                </c:pt>
                <c:pt idx="1">
                  <c:v>0.13239999999999999</c:v>
                </c:pt>
                <c:pt idx="2">
                  <c:v>0.13239999999999999</c:v>
                </c:pt>
                <c:pt idx="3">
                  <c:v>0.13239999999999999</c:v>
                </c:pt>
                <c:pt idx="4">
                  <c:v>0.13239999999999999</c:v>
                </c:pt>
                <c:pt idx="5">
                  <c:v>0.13239999999999999</c:v>
                </c:pt>
                <c:pt idx="6">
                  <c:v>0.13239999999999999</c:v>
                </c:pt>
                <c:pt idx="7">
                  <c:v>0.13239999999999999</c:v>
                </c:pt>
                <c:pt idx="8">
                  <c:v>0.13239999999999999</c:v>
                </c:pt>
                <c:pt idx="9">
                  <c:v>0.13239999999999999</c:v>
                </c:pt>
                <c:pt idx="10">
                  <c:v>0.13239999999999999</c:v>
                </c:pt>
                <c:pt idx="11">
                  <c:v>0.13239999999999999</c:v>
                </c:pt>
                <c:pt idx="12">
                  <c:v>0.13239999999999999</c:v>
                </c:pt>
                <c:pt idx="13">
                  <c:v>0.13239999999999999</c:v>
                </c:pt>
                <c:pt idx="14">
                  <c:v>0.13239999999999999</c:v>
                </c:pt>
                <c:pt idx="15">
                  <c:v>0.13239999999999999</c:v>
                </c:pt>
                <c:pt idx="16">
                  <c:v>0.13239999999999999</c:v>
                </c:pt>
                <c:pt idx="17">
                  <c:v>0.13239999999999999</c:v>
                </c:pt>
                <c:pt idx="18">
                  <c:v>0.13239999999999999</c:v>
                </c:pt>
                <c:pt idx="19">
                  <c:v>0.13239999999999999</c:v>
                </c:pt>
                <c:pt idx="20">
                  <c:v>0.13239999999999999</c:v>
                </c:pt>
                <c:pt idx="21">
                  <c:v>0.13239999999999999</c:v>
                </c:pt>
                <c:pt idx="22">
                  <c:v>0.13239999999999999</c:v>
                </c:pt>
                <c:pt idx="23">
                  <c:v>0.13239999999999999</c:v>
                </c:pt>
                <c:pt idx="24">
                  <c:v>0.13239999999999999</c:v>
                </c:pt>
                <c:pt idx="25">
                  <c:v>0.13239999999999999</c:v>
                </c:pt>
                <c:pt idx="26">
                  <c:v>0.13239999999999999</c:v>
                </c:pt>
                <c:pt idx="27">
                  <c:v>0.13239999999999999</c:v>
                </c:pt>
                <c:pt idx="28">
                  <c:v>0.13239999999999999</c:v>
                </c:pt>
                <c:pt idx="29">
                  <c:v>0.13239999999999999</c:v>
                </c:pt>
                <c:pt idx="30">
                  <c:v>0.13239999999999999</c:v>
                </c:pt>
                <c:pt idx="31">
                  <c:v>0.13239999999999999</c:v>
                </c:pt>
                <c:pt idx="32">
                  <c:v>0.13239999999999999</c:v>
                </c:pt>
                <c:pt idx="33">
                  <c:v>0.13239999999999999</c:v>
                </c:pt>
                <c:pt idx="34">
                  <c:v>0.13239999999999999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937-4BAB-A8E3-F7E154748A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525632"/>
        <c:axId val="25524096"/>
      </c:lineChart>
      <c:catAx>
        <c:axId val="25520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Clinic</a:t>
                </a:r>
                <a:r>
                  <a:rPr lang="en-US" sz="1200" baseline="0"/>
                  <a:t> ID</a:t>
                </a:r>
                <a:endParaRPr lang="en-US" sz="120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5522176"/>
        <c:crosses val="autoZero"/>
        <c:auto val="1"/>
        <c:lblAlgn val="ctr"/>
        <c:lblOffset val="100"/>
        <c:noMultiLvlLbl val="0"/>
      </c:catAx>
      <c:valAx>
        <c:axId val="255221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% BP Not</a:t>
                </a:r>
                <a:r>
                  <a:rPr lang="en-US" sz="1200" baseline="0"/>
                  <a:t> at Goal</a:t>
                </a:r>
                <a:endParaRPr lang="en-US" sz="1200"/>
              </a:p>
            </c:rich>
          </c:tx>
          <c:overlay val="0"/>
        </c:title>
        <c:numFmt formatCode="0%" sourceLinked="0"/>
        <c:majorTickMark val="none"/>
        <c:minorTickMark val="none"/>
        <c:tickLblPos val="nextTo"/>
        <c:crossAx val="25520000"/>
        <c:crosses val="autoZero"/>
        <c:crossBetween val="between"/>
      </c:valAx>
      <c:valAx>
        <c:axId val="25524096"/>
        <c:scaling>
          <c:orientation val="minMax"/>
          <c:max val="0.16"/>
          <c:min val="0"/>
        </c:scaling>
        <c:delete val="1"/>
        <c:axPos val="r"/>
        <c:numFmt formatCode="0.0%" sourceLinked="1"/>
        <c:majorTickMark val="out"/>
        <c:minorTickMark val="none"/>
        <c:tickLblPos val="none"/>
        <c:crossAx val="25525632"/>
        <c:crosses val="max"/>
        <c:crossBetween val="midCat"/>
      </c:valAx>
      <c:catAx>
        <c:axId val="2552563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crossAx val="25524096"/>
        <c:crosses val="max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 w="9525">
      <a:solidFill>
        <a:schemeClr val="tx1"/>
      </a:solidFill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0.79941</cdr:x>
      <cdr:y>0.49329</cdr:y>
    </cdr:from>
    <cdr:to>
      <cdr:x>0.90954</cdr:x>
      <cdr:y>0.52757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43825" y="3152775"/>
          <a:ext cx="106682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100" b="1"/>
            <a:t>Average: 13.2%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0.82024</cdr:x>
      <cdr:y>0.44771</cdr:y>
    </cdr:from>
    <cdr:to>
      <cdr:x>0.93037</cdr:x>
      <cdr:y>0.48199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50275" y="2432713"/>
          <a:ext cx="906325" cy="1862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/>
            <a:t>Average: 13.2%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FCF22-8226-4121-93B9-BB53B73A3EAC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C58FA-6560-4641-8DD5-4A6C4970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13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Relate NDRN story about suggesting a card study when the practice population and current treatment approaches were not well delineated an impacted the study research design – re-review agreed to consider it but the process was seen as antiquated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C58FA-6560-4641-8DD5-4A6C497019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76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73" y="2355273"/>
            <a:ext cx="10972800" cy="115469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z="6000" b="1" dirty="0">
                <a:solidFill>
                  <a:srgbClr val="006595"/>
                </a:solidFill>
                <a:latin typeface="Century Gothic" panose="020B0502020202020204" pitchFamily="34" charset="0"/>
              </a:rPr>
              <a:t>Title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9D9566E-6EB9-CF6E-2862-001CBF9835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9673" y="3639345"/>
            <a:ext cx="10972800" cy="554037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1857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2752" y="228600"/>
            <a:ext cx="10972800" cy="754940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752" y="1136072"/>
            <a:ext cx="10972800" cy="3990110"/>
          </a:xfrm>
        </p:spPr>
        <p:txBody>
          <a:bodyPr/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2000">
                <a:latin typeface="Century Gothic" panose="020B0502020202020204" pitchFamily="34" charset="0"/>
              </a:defRPr>
            </a:lvl4pPr>
            <a:lvl5pPr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297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der +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228600"/>
            <a:ext cx="10972800" cy="701670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80656"/>
            <a:ext cx="5364480" cy="4110181"/>
          </a:xfrm>
        </p:spPr>
        <p:txBody>
          <a:bodyPr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2000">
                <a:latin typeface="Century Gothic" panose="020B0502020202020204" pitchFamily="34" charset="0"/>
              </a:defRPr>
            </a:lvl4pPr>
            <a:lvl5pPr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080656"/>
            <a:ext cx="5364480" cy="4110181"/>
          </a:xfrm>
        </p:spPr>
        <p:txBody>
          <a:bodyPr/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2000">
                <a:latin typeface="Century Gothic" panose="020B0502020202020204" pitchFamily="34" charset="0"/>
              </a:defRPr>
            </a:lvl4pPr>
            <a:lvl5pPr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920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reak - new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2108334"/>
            <a:ext cx="10972800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Break – new topic</a:t>
            </a:r>
          </a:p>
        </p:txBody>
      </p:sp>
    </p:spTree>
    <p:extLst>
      <p:ext uri="{BB962C8B-B14F-4D97-AF65-F5344CB8AC3E}">
        <p14:creationId xmlns:p14="http://schemas.microsoft.com/office/powerpoint/2010/main" val="64482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Header + image/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228600"/>
            <a:ext cx="10972800" cy="65116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29787" y="1050635"/>
            <a:ext cx="6974532" cy="41032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Image/chart/graph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31520" y="1050637"/>
            <a:ext cx="3695365" cy="41032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2514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C6DC8-B3A7-6D4F-1687-06C7F123B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344A03-2D37-7881-D82B-98B31A14E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30679-3481-EB1D-132D-40C241861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AC7A-21E5-4F29-B39F-C9E3919C31F5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D2B2D-731C-979A-A2E1-265CFC9B9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704B4-4CAD-0F02-D1C3-F33E8B2E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0266-3886-4749-90D0-214F951D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019" y="210833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dirty="0">
                <a:solidFill>
                  <a:srgbClr val="006595"/>
                </a:solidFill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019" y="3715700"/>
            <a:ext cx="10972800" cy="554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Subtitle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9505A9-4522-2587-F88E-7B85BCAF3F53}"/>
              </a:ext>
            </a:extLst>
          </p:cNvPr>
          <p:cNvCxnSpPr>
            <a:cxnSpLocks/>
          </p:cNvCxnSpPr>
          <p:nvPr/>
        </p:nvCxnSpPr>
        <p:spPr>
          <a:xfrm>
            <a:off x="226291" y="0"/>
            <a:ext cx="0" cy="6858000"/>
          </a:xfrm>
          <a:prstGeom prst="line">
            <a:avLst/>
          </a:prstGeom>
          <a:ln w="63500">
            <a:solidFill>
              <a:srgbClr val="93A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F4466C-115A-0C1A-C913-C1316434A016}"/>
              </a:ext>
            </a:extLst>
          </p:cNvPr>
          <p:cNvCxnSpPr>
            <a:cxnSpLocks/>
          </p:cNvCxnSpPr>
          <p:nvPr/>
        </p:nvCxnSpPr>
        <p:spPr>
          <a:xfrm>
            <a:off x="341745" y="0"/>
            <a:ext cx="0" cy="6858000"/>
          </a:xfrm>
          <a:prstGeom prst="line">
            <a:avLst/>
          </a:prstGeom>
          <a:ln w="63500">
            <a:solidFill>
              <a:srgbClr val="0065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C62F7C-218A-7AA8-CDC4-8A6F73D8D51B}"/>
              </a:ext>
            </a:extLst>
          </p:cNvPr>
          <p:cNvCxnSpPr>
            <a:cxnSpLocks/>
          </p:cNvCxnSpPr>
          <p:nvPr/>
        </p:nvCxnSpPr>
        <p:spPr>
          <a:xfrm>
            <a:off x="0" y="5425395"/>
            <a:ext cx="12192000" cy="0"/>
          </a:xfrm>
          <a:prstGeom prst="line">
            <a:avLst/>
          </a:prstGeom>
          <a:ln w="63500">
            <a:solidFill>
              <a:srgbClr val="0065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517129-AB3C-7C20-3E10-4922F91703C4}"/>
              </a:ext>
            </a:extLst>
          </p:cNvPr>
          <p:cNvCxnSpPr>
            <a:cxnSpLocks/>
          </p:cNvCxnSpPr>
          <p:nvPr/>
        </p:nvCxnSpPr>
        <p:spPr>
          <a:xfrm>
            <a:off x="0" y="5319939"/>
            <a:ext cx="12192000" cy="0"/>
          </a:xfrm>
          <a:prstGeom prst="line">
            <a:avLst/>
          </a:prstGeom>
          <a:ln w="63500">
            <a:solidFill>
              <a:srgbClr val="93A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logo with text on it&#10;&#10;Description automatically generated">
            <a:extLst>
              <a:ext uri="{FF2B5EF4-FFF2-40B4-BE49-F238E27FC236}">
                <a16:creationId xmlns:a16="http://schemas.microsoft.com/office/drawing/2014/main" id="{B1F1DD2E-E234-B51E-C696-49A9989681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61" y="5506594"/>
            <a:ext cx="4108823" cy="1232646"/>
          </a:xfrm>
          <a:prstGeom prst="rect">
            <a:avLst/>
          </a:prstGeom>
        </p:spPr>
      </p:pic>
      <p:pic>
        <p:nvPicPr>
          <p:cNvPr id="5" name="Picture 4" descr="A close-up of a black text&#10;&#10;Description automatically generated">
            <a:extLst>
              <a:ext uri="{FF2B5EF4-FFF2-40B4-BE49-F238E27FC236}">
                <a16:creationId xmlns:a16="http://schemas.microsoft.com/office/drawing/2014/main" id="{6D713110-6C9A-4C25-114B-16438A42AC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09" y="5944726"/>
            <a:ext cx="5486400" cy="7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5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4800" b="1" kern="1200" dirty="0">
          <a:solidFill>
            <a:srgbClr val="006595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27607-ED88-E16F-1050-4E0B74993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9709"/>
            <a:ext cx="9144000" cy="2387600"/>
          </a:xfrm>
        </p:spPr>
        <p:txBody>
          <a:bodyPr/>
          <a:lstStyle/>
          <a:p>
            <a:r>
              <a:rPr lang="en-US" dirty="0"/>
              <a:t>PBRNs and Data</a:t>
            </a:r>
            <a:br>
              <a:rPr lang="en-US" dirty="0"/>
            </a:br>
            <a:r>
              <a:rPr lang="en-US" sz="4800" dirty="0"/>
              <a:t>Where Have we Been? </a:t>
            </a:r>
            <a:br>
              <a:rPr lang="en-US" sz="4800" dirty="0"/>
            </a:br>
            <a:r>
              <a:rPr lang="en-US" sz="4800" dirty="0"/>
              <a:t>Where Are we Going?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79D10-2415-E261-59BF-398A2BF60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51056"/>
            <a:ext cx="9144000" cy="19117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Wilson D. Pace, MD, FAAFP</a:t>
            </a:r>
          </a:p>
          <a:p>
            <a:r>
              <a:rPr lang="en-US" dirty="0"/>
              <a:t>Chief Medical and Technology Officer</a:t>
            </a:r>
            <a:br>
              <a:rPr lang="en-US" dirty="0"/>
            </a:br>
            <a:r>
              <a:rPr lang="en-US" dirty="0"/>
              <a:t>DARTNet Institute</a:t>
            </a:r>
            <a:br>
              <a:rPr lang="en-US" dirty="0"/>
            </a:br>
            <a:r>
              <a:rPr lang="en-US" dirty="0"/>
              <a:t>Professor Emeritus, University of Colorado</a:t>
            </a:r>
          </a:p>
          <a:p>
            <a:r>
              <a:rPr lang="en-US" dirty="0"/>
              <a:t>July 18, 2024</a:t>
            </a:r>
          </a:p>
        </p:txBody>
      </p:sp>
    </p:spTree>
    <p:extLst>
      <p:ext uri="{BB962C8B-B14F-4D97-AF65-F5344CB8AC3E}">
        <p14:creationId xmlns:p14="http://schemas.microsoft.com/office/powerpoint/2010/main" val="558487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7412B-9446-5750-FCB2-1DEAB51D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52" y="180975"/>
            <a:ext cx="10972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Facile Data Curation and CDS - </a:t>
            </a:r>
            <a:br>
              <a:rPr lang="en-US" dirty="0"/>
            </a:br>
            <a:r>
              <a:rPr lang="en-US" dirty="0"/>
              <a:t>Community Acquired MRSA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13692-2E47-4429-7F97-334DE835C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752" y="1726163"/>
            <a:ext cx="10972800" cy="340001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Study</a:t>
            </a:r>
            <a:r>
              <a:rPr lang="en-US" sz="2400" baseline="0" dirty="0"/>
              <a:t> goal: Develop and test sustainable, guideline-consistent treatment strategies for Community Acquired-MRSA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Methods: electronic version of a “card study”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aseline="0" dirty="0"/>
              <a:t>Data sources: EHR, Manual Chart Audit, Patient feedback, and Provider Evaluations – linked for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Integrated a “card” study with EHR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Incorporated the data collection into clinicians’ workflow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47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EHR Data to Research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752" y="1455576"/>
            <a:ext cx="10972800" cy="3670606"/>
          </a:xfrm>
        </p:spPr>
        <p:txBody>
          <a:bodyPr/>
          <a:lstStyle/>
          <a:p>
            <a:r>
              <a:rPr lang="en-US" sz="2400" dirty="0"/>
              <a:t>EHR</a:t>
            </a:r>
            <a:r>
              <a:rPr lang="en-US" sz="2400" baseline="0" dirty="0"/>
              <a:t> data for visits with Skin or Soft Tissue Infection (SSTI) diagnosis</a:t>
            </a:r>
          </a:p>
          <a:p>
            <a:r>
              <a:rPr lang="en-US" sz="2400" dirty="0"/>
              <a:t>Extracted and</a:t>
            </a:r>
            <a:r>
              <a:rPr lang="en-US" sz="2400" baseline="0" dirty="0"/>
              <a:t> sent to research center nightly (no direct identifiers)</a:t>
            </a:r>
          </a:p>
          <a:p>
            <a:pPr lvl="1"/>
            <a:r>
              <a:rPr lang="en-US" sz="2400" dirty="0"/>
              <a:t>Age of patient</a:t>
            </a:r>
          </a:p>
          <a:p>
            <a:pPr lvl="1"/>
            <a:r>
              <a:rPr lang="en-US" sz="2400" dirty="0"/>
              <a:t>Culture Records</a:t>
            </a:r>
          </a:p>
          <a:p>
            <a:pPr lvl="1"/>
            <a:r>
              <a:rPr lang="en-US" sz="2400" dirty="0"/>
              <a:t>Procedure Records</a:t>
            </a:r>
          </a:p>
          <a:p>
            <a:pPr lvl="1"/>
            <a:r>
              <a:rPr lang="en-US" sz="2400" dirty="0"/>
              <a:t>Prescription Records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Invitations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Automated process d</a:t>
            </a:r>
            <a:r>
              <a:rPr lang="en-US" sz="2400" baseline="0" dirty="0"/>
              <a:t>etermined if a</a:t>
            </a:r>
            <a:r>
              <a:rPr lang="en-US" sz="2400" dirty="0"/>
              <a:t> provider evaluation was needed</a:t>
            </a:r>
            <a:endParaRPr lang="en-US" sz="2400" baseline="0" dirty="0"/>
          </a:p>
          <a:p>
            <a:r>
              <a:rPr lang="en-US" sz="2400" baseline="0" dirty="0"/>
              <a:t>Evaluation invitation sent if:</a:t>
            </a:r>
          </a:p>
          <a:p>
            <a:pPr lvl="1"/>
            <a:r>
              <a:rPr lang="en-US" sz="2400" dirty="0"/>
              <a:t>Provider</a:t>
            </a:r>
            <a:r>
              <a:rPr lang="en-US" sz="2400" baseline="0" dirty="0"/>
              <a:t> consented to participate AND</a:t>
            </a:r>
          </a:p>
          <a:p>
            <a:pPr lvl="1"/>
            <a:r>
              <a:rPr lang="en-US" sz="2400" baseline="0" dirty="0"/>
              <a:t>Provider had no other outstanding evaluations AND</a:t>
            </a:r>
          </a:p>
          <a:p>
            <a:pPr lvl="1"/>
            <a:r>
              <a:rPr lang="en-US" sz="2400" baseline="0" dirty="0"/>
              <a:t>Encounter was the patient’s first with an SSTI diagnosis in the past 30 days</a:t>
            </a:r>
          </a:p>
          <a:p>
            <a:pPr lvl="1"/>
            <a:endParaRPr lang="en-US" baseline="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Provider Evaluation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Encounters sorted into 16 different clinical scenarios </a:t>
            </a:r>
          </a:p>
          <a:p>
            <a:r>
              <a:rPr lang="en-US" sz="2400" dirty="0"/>
              <a:t>Clinicians sent a link to report on visit </a:t>
            </a:r>
            <a:r>
              <a:rPr lang="en-US" sz="2400" baseline="0" dirty="0"/>
              <a:t>via “card” study specific to each scenario </a:t>
            </a:r>
          </a:p>
          <a:p>
            <a:endParaRPr lang="en-US" sz="2400" baseline="0" dirty="0"/>
          </a:p>
          <a:p>
            <a:pPr lvl="1"/>
            <a:r>
              <a:rPr lang="en-US" sz="2400" dirty="0"/>
              <a:t>Child (yes or no)</a:t>
            </a:r>
          </a:p>
          <a:p>
            <a:pPr lvl="1"/>
            <a:r>
              <a:rPr lang="en-US" sz="2400" dirty="0"/>
              <a:t>Culture done (yes or no)</a:t>
            </a:r>
          </a:p>
          <a:p>
            <a:pPr lvl="1"/>
            <a:r>
              <a:rPr lang="en-US" sz="2400" dirty="0"/>
              <a:t>Procedure</a:t>
            </a:r>
            <a:r>
              <a:rPr lang="en-US" sz="2400" baseline="0" dirty="0"/>
              <a:t> done </a:t>
            </a:r>
            <a:r>
              <a:rPr lang="en-US" sz="2400" dirty="0"/>
              <a:t>(yes or no)</a:t>
            </a:r>
            <a:endParaRPr lang="en-US" sz="2400" baseline="0" dirty="0"/>
          </a:p>
          <a:p>
            <a:pPr lvl="1"/>
            <a:r>
              <a:rPr lang="en-US" sz="2400" baseline="0" dirty="0"/>
              <a:t>Antibiotics prescribed (yes or no)</a:t>
            </a:r>
          </a:p>
          <a:p>
            <a:pPr lvl="1">
              <a:buNone/>
            </a:pPr>
            <a:endParaRPr lang="en-US" baseline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Invitation emails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 eaLnBrk="0" fontAlgn="base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3B643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dirty="0"/>
              <a:t>Sent 1-3 days after the visit</a:t>
            </a:r>
          </a:p>
          <a:p>
            <a:pPr marL="265113" indent="-265113" eaLnBrk="0" fontAlgn="base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3B643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dirty="0"/>
              <a:t>Contain a link to an internal website</a:t>
            </a:r>
          </a:p>
          <a:p>
            <a:pPr marL="265113" indent="-265113" eaLnBrk="0" fontAlgn="base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3B643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dirty="0"/>
              <a:t>Link contained parameters needed to </a:t>
            </a:r>
          </a:p>
          <a:p>
            <a:pPr marL="547688" lvl="1" indent="-265113" eaLnBrk="0" fontAlgn="base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3B643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dirty="0"/>
              <a:t>Look up and display patient information on internal website</a:t>
            </a:r>
          </a:p>
          <a:p>
            <a:pPr marL="547688" lvl="1" indent="-265113" eaLnBrk="0" fontAlgn="base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3B643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dirty="0"/>
              <a:t>Directed provider to the correct evaluation</a:t>
            </a:r>
          </a:p>
          <a:p>
            <a:pPr marL="547688" lvl="1" indent="-265113" eaLnBrk="0" fontAlgn="base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3B643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dirty="0"/>
              <a:t>Linked Provider Evaluation back to the EHR data</a:t>
            </a:r>
          </a:p>
          <a:p>
            <a:pPr indent="-403225" eaLnBrk="0" fontAlgn="base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3B643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dirty="0"/>
              <a:t>157 invitation</a:t>
            </a:r>
            <a:r>
              <a:rPr lang="en-US" sz="2400" baseline="0" dirty="0"/>
              <a:t> email messages sent</a:t>
            </a:r>
          </a:p>
          <a:p>
            <a:pPr indent="-403225" eaLnBrk="0" fontAlgn="base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3B643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baseline="0" dirty="0"/>
              <a:t>111 completed evaluations (70.7% response rate)</a:t>
            </a:r>
          </a:p>
          <a:p>
            <a:pPr marL="90488" indent="-265113" eaLnBrk="0" fontAlgn="base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3B643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baseline="0" dirty="0"/>
              <a:t>  On average, clinicians completed the evaluations in 3.5 days.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3B6431"/>
              </a:buClr>
              <a:buSzPct val="80000"/>
              <a:buNone/>
              <a:defRPr/>
            </a:pPr>
            <a:endParaRPr lang="en-US" dirty="0"/>
          </a:p>
          <a:p>
            <a:pPr marL="265113" indent="-265113" eaLnBrk="0" fontAlgn="base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3B6431"/>
              </a:buClr>
              <a:buSzPct val="8000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and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 over traditional card study</a:t>
            </a:r>
          </a:p>
          <a:p>
            <a:pPr lvl="1"/>
            <a:r>
              <a:rPr lang="en-US" sz="1800" dirty="0"/>
              <a:t>All cases captured</a:t>
            </a:r>
          </a:p>
          <a:p>
            <a:pPr lvl="1"/>
            <a:r>
              <a:rPr lang="en-US" sz="1800" dirty="0"/>
              <a:t>Does not require provider initiation, resulting in better response rates</a:t>
            </a:r>
          </a:p>
          <a:p>
            <a:pPr lvl="1"/>
            <a:r>
              <a:rPr lang="en-US" sz="1800" dirty="0"/>
              <a:t>“Cards” can be tailored</a:t>
            </a:r>
          </a:p>
          <a:p>
            <a:r>
              <a:rPr lang="en-US" dirty="0"/>
              <a:t>Limitations</a:t>
            </a:r>
          </a:p>
          <a:p>
            <a:pPr lvl="1"/>
            <a:r>
              <a:rPr lang="en-US" sz="2000" dirty="0"/>
              <a:t>Accuracy of Data Capture</a:t>
            </a:r>
          </a:p>
          <a:p>
            <a:pPr lvl="2"/>
            <a:r>
              <a:rPr lang="en-US" sz="1800" dirty="0"/>
              <a:t>Culture results slow to appear in EHR</a:t>
            </a:r>
          </a:p>
          <a:p>
            <a:pPr lvl="2"/>
            <a:r>
              <a:rPr lang="en-US" sz="1800" dirty="0"/>
              <a:t>Some antibiotics handwritten, not captured in EHR</a:t>
            </a:r>
          </a:p>
          <a:p>
            <a:pPr lvl="2"/>
            <a:r>
              <a:rPr lang="en-US" sz="1800" dirty="0"/>
              <a:t>Procedures not captured reliably in EHR</a:t>
            </a:r>
          </a:p>
          <a:p>
            <a:pPr lvl="2"/>
            <a:r>
              <a:rPr lang="en-US" sz="1800" dirty="0"/>
              <a:t>Had to incorporate backup questions into evaluation to account for inaccurate EHR data</a:t>
            </a:r>
          </a:p>
          <a:p>
            <a:pPr lvl="1"/>
            <a:r>
              <a:rPr lang="en-US" sz="2000" dirty="0"/>
              <a:t>More up-front set up time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601F-CD9D-0BF1-CD1C-A3A3FE8B3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Bigger Systems, Higher Tech, Less Flexible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36C19-F2B5-AF57-BBC7-4E59B1E3A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752" y="1614196"/>
            <a:ext cx="10972800" cy="351198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many/most large systems an electronic card study would be difficult administratively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Real-time access to data in smaller systems can be difficult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How many people have conducted or been involved in a card study of any kind in the last 3 years?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How many have conducted an electronic version of a card study ever?</a:t>
            </a:r>
          </a:p>
        </p:txBody>
      </p:sp>
    </p:spTree>
    <p:extLst>
      <p:ext uri="{BB962C8B-B14F-4D97-AF65-F5344CB8AC3E}">
        <p14:creationId xmlns:p14="http://schemas.microsoft.com/office/powerpoint/2010/main" val="263967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11417-5FBC-22C1-B2C4-FD57F50BD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the Data Go?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D8AF9-7FE1-A0E0-E970-1A369C016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Early on EHRs were generally data sinks – some still 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Converting data into useful information can be difficult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Despite over a decade of effort most clinical organizations</a:t>
            </a:r>
            <a:br>
              <a:rPr lang="en-US" sz="2400" dirty="0"/>
            </a:br>
            <a:r>
              <a:rPr lang="en-US" sz="2400" dirty="0"/>
              <a:t> repeat the work of others (guaranteed work for Epic DBAs)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Many smaller organizations still have basic decision support at best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Some have abandoned embedded EHR tools and are struggling to find replacements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Improving point of care information presentation is needed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702388-74D4-954E-BDC7-37F6A6C77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2595" y="174127"/>
            <a:ext cx="1652169" cy="239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26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CF88F-B969-E6D0-7BCD-06EE728A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POC Information Management and PBRNs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8F9F9-3CAC-D275-FFC6-A1980A915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752" y="1511558"/>
            <a:ext cx="10972800" cy="36146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PBRNs have been involved in implementation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POC decision support/information management logically invoked </a:t>
            </a:r>
          </a:p>
          <a:p>
            <a:pPr marL="1028700" lvl="1" indent="-342900"/>
            <a:r>
              <a:rPr lang="en-US" sz="2400" dirty="0"/>
              <a:t>Variable impact</a:t>
            </a:r>
          </a:p>
          <a:p>
            <a:pPr marL="1028700" lvl="1" indent="-342900"/>
            <a:r>
              <a:rPr lang="en-US" sz="2400" dirty="0"/>
              <a:t>Too often despised by clinicians</a:t>
            </a:r>
          </a:p>
          <a:p>
            <a:pPr marL="1028700" lvl="1" indent="-342900"/>
            <a:r>
              <a:rPr lang="en-US" sz="2400" dirty="0"/>
              <a:t>Passive approaches generally ignored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Both a tool for PBRN research as well as a research topic </a:t>
            </a:r>
          </a:p>
        </p:txBody>
      </p:sp>
    </p:spTree>
    <p:extLst>
      <p:ext uri="{BB962C8B-B14F-4D97-AF65-F5344CB8AC3E}">
        <p14:creationId xmlns:p14="http://schemas.microsoft.com/office/powerpoint/2010/main" val="1310206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A6D66-74B6-B594-1B8D-9ED0C6E1F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Data Driven Implementation – Depression</a:t>
            </a:r>
            <a:br>
              <a:rPr lang="en-US" dirty="0"/>
            </a:br>
            <a:r>
              <a:rPr lang="en-US" sz="2000" dirty="0"/>
              <a:t>AHRQ Contract No. HHSA290200500371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1EE93-9B5D-226E-85CD-2FB4F38E7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DARTNet Depression Task Order – 16 organizations 50+ offices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Clinical Decision Support Systems prompted staff/clinicians for specific patients at specific intervals based on:</a:t>
            </a:r>
          </a:p>
          <a:p>
            <a:pPr lvl="1">
              <a:defRPr/>
            </a:pPr>
            <a:r>
              <a:rPr lang="en-US" sz="2400" dirty="0"/>
              <a:t>Depression diagnoses OR</a:t>
            </a:r>
          </a:p>
          <a:p>
            <a:pPr lvl="1">
              <a:defRPr/>
            </a:pPr>
            <a:r>
              <a:rPr lang="en-US" sz="2400" dirty="0"/>
              <a:t>Other diagnoses used to indicate depression AND</a:t>
            </a:r>
          </a:p>
          <a:p>
            <a:pPr lvl="1">
              <a:defRPr/>
            </a:pPr>
            <a:r>
              <a:rPr lang="en-US" sz="2400" dirty="0"/>
              <a:t>Length of time since last PHQ-9 and other factors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Collected on printed forms given to patient or nurse, directly into EHR, or patient portal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15/16 organizations successfully initiated PHQ-9 data collection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72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24120-DC2A-B8C7-554C-EC4379F0D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A2CAF-E26B-54B0-A142-649B3C661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Support from AstraZeneca, Boehringer Ingelheim, American Diabetes Association, </a:t>
            </a:r>
            <a:r>
              <a:rPr lang="en-US" dirty="0" err="1"/>
              <a:t>Delfi</a:t>
            </a:r>
            <a:r>
              <a:rPr lang="en-US" dirty="0"/>
              <a:t> Diagnostics, </a:t>
            </a:r>
          </a:p>
          <a:p>
            <a:endParaRPr lang="en-US" dirty="0"/>
          </a:p>
          <a:p>
            <a:r>
              <a:rPr lang="en-US" dirty="0"/>
              <a:t>Stock ownership through a trust: Novo Nordisk, Pfizer, Amgen, Lilly, Stryker, Moderna, Novartis, Johnson and Johnson</a:t>
            </a:r>
          </a:p>
          <a:p>
            <a:endParaRPr lang="en-US" dirty="0"/>
          </a:p>
          <a:p>
            <a:r>
              <a:rPr lang="en-US" dirty="0"/>
              <a:t>No investigational drugs will be discussed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21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91838-F514-11E0-D16E-E02A86464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Depression POC CDS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3577D-ABB5-2008-C19C-96B9E78F3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81,028 episodes of depression recognized in 61,464 patients from 14 organizations with 5 year look back plus 1 year intervention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4,900 PHQ-9s were collected from 2,969 patients over 3-6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 25-30% of subjects had suicidal thoughts at some point in time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At one year </a:t>
            </a:r>
            <a:r>
              <a:rPr lang="en-US" altLang="en-US" sz="2400" dirty="0"/>
              <a:t>&gt; 15,000 PHQ-9s collected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Recognize may change visit dynamic</a:t>
            </a:r>
          </a:p>
          <a:p>
            <a:pPr lvl="1">
              <a:defRPr/>
            </a:pPr>
            <a:r>
              <a:rPr lang="en-US" sz="2400" dirty="0"/>
              <a:t>Goal oriented clinicians may strongly resist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21% stopped using depression part of system at 12 months</a:t>
            </a:r>
          </a:p>
          <a:p>
            <a:pPr lvl="1"/>
            <a:r>
              <a:rPr lang="en-US" sz="2400" dirty="0"/>
              <a:t>Primary cause – uncovering unexpected suicidality</a:t>
            </a:r>
          </a:p>
        </p:txBody>
      </p:sp>
    </p:spTree>
    <p:extLst>
      <p:ext uri="{BB962C8B-B14F-4D97-AF65-F5344CB8AC3E}">
        <p14:creationId xmlns:p14="http://schemas.microsoft.com/office/powerpoint/2010/main" val="907159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4F7F4-98EC-E66A-5DD9-6D360EDF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Driven Implementation – Asthma</a:t>
            </a:r>
            <a:br>
              <a:rPr lang="en-US" dirty="0"/>
            </a:br>
            <a:r>
              <a:rPr lang="en-US" sz="2000" dirty="0"/>
              <a:t>PCORI Contract: 129408 2023_PEA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4C55E-AD32-50E7-9E11-97DCAA039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752" y="1614196"/>
            <a:ext cx="10972800" cy="35119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Implementation of findings from PREPARE study – R-ICS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Four sites, four different implementation approaches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Two Epic sites using passive Best Practice Alerts (BPAs)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One Epic site using active “Care Reminders”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One site using huddle sheets and one click referrals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43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64E85-2478-948D-7AAD-14D43211E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Asthma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C12E8-432C-CF57-B9E9-C704C4E85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02807"/>
            <a:ext cx="10972800" cy="426926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Passive BPA pilot </a:t>
            </a:r>
          </a:p>
          <a:p>
            <a:pPr lvl="1"/>
            <a:r>
              <a:rPr lang="en-US" sz="2400" dirty="0"/>
              <a:t>Academic detailing to the clinicians (5) by FM champion</a:t>
            </a:r>
          </a:p>
          <a:p>
            <a:pPr lvl="1"/>
            <a:r>
              <a:rPr lang="en-US" sz="2400" dirty="0"/>
              <a:t>First 150+ patient visits with passive BPA present</a:t>
            </a:r>
          </a:p>
          <a:p>
            <a:pPr lvl="1"/>
            <a:r>
              <a:rPr lang="en-US" sz="2400" dirty="0"/>
              <a:t>Opened 6 times</a:t>
            </a:r>
          </a:p>
          <a:p>
            <a:pPr lvl="1"/>
            <a:r>
              <a:rPr lang="en-US" sz="2400" dirty="0"/>
              <a:t>SMART set used 2 times and 2 referrals to pharmacist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SMART set found by pulmonary NP – used 25 times with/without BPA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Reworking system!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Active “Clinical Reminder”</a:t>
            </a:r>
          </a:p>
          <a:p>
            <a:pPr marL="1028700" lvl="1" indent="-342900"/>
            <a:r>
              <a:rPr lang="en-US" sz="2400" dirty="0"/>
              <a:t>450+ provided</a:t>
            </a:r>
          </a:p>
          <a:p>
            <a:pPr marL="1028700" lvl="1" indent="-342900"/>
            <a:r>
              <a:rPr lang="en-US" sz="2400" dirty="0"/>
              <a:t>200+ new </a:t>
            </a:r>
            <a:r>
              <a:rPr lang="en-US" sz="2400" dirty="0" err="1"/>
              <a:t>Rxs</a:t>
            </a:r>
            <a:r>
              <a:rPr lang="en-US" sz="2400" dirty="0"/>
              <a:t> for R-ICS</a:t>
            </a:r>
          </a:p>
        </p:txBody>
      </p:sp>
    </p:spTree>
    <p:extLst>
      <p:ext uri="{BB962C8B-B14F-4D97-AF65-F5344CB8AC3E}">
        <p14:creationId xmlns:p14="http://schemas.microsoft.com/office/powerpoint/2010/main" val="355574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0466B-89CC-FCFE-D84A-160178814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52" y="228599"/>
            <a:ext cx="10972800" cy="1040363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Lessons from Multiple Studies:</a:t>
            </a:r>
            <a:br>
              <a:rPr lang="en-US" dirty="0"/>
            </a:br>
            <a:r>
              <a:rPr lang="en-US" dirty="0"/>
              <a:t>Don’t Assume –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A8459-12FA-084F-F853-8E63F801B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752" y="1530219"/>
            <a:ext cx="10972800" cy="370425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That clinicians are excited about improving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That they are comfortable with measurement-based care from PROs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That feedback of performance/missed opportunities will change care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4400" b="1" dirty="0"/>
              <a:t>DO: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Engage entire office and orient CDS to all parts of the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Engage and empower other members of team to initiate 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66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736B2-04C7-B71F-6F23-F16515917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Driven Study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A0A19-0DB2-C9DF-7A59-895759A5D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36568"/>
            <a:ext cx="10972800" cy="343708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Researchers/PBRNs without access to a sufficiently large pool of primary care practice EHR data will be/are at a disadvantage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Drive number of clinical sites from actual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your estimates applied to practice size, not the gestalt of a practice clinician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Develop power from historical outcomes when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Consider alternative designs when EHR can provide study outcomes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86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6426E-6746-6DA6-EED7-37404CFD0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Driven Recruitment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26091-A16A-DA52-646E-BDB33A501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752" y="1300898"/>
            <a:ext cx="10972800" cy="382528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you remember waiting for a potentially eligible study participant to show up to be recruited?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Performed my first pharma supported study at the end of residency – I learned quickly that as soon as you study something it disappears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Existing data has replaced that approach – mostly</a:t>
            </a:r>
          </a:p>
          <a:p>
            <a:pPr marL="1028700" lvl="1" indent="-342900"/>
            <a:r>
              <a:rPr lang="en-US" sz="2400" dirty="0"/>
              <a:t>CDS can help remind clinicians or the research team at POC</a:t>
            </a:r>
          </a:p>
          <a:p>
            <a:pPr marL="1028700" lvl="1" indent="-342900"/>
            <a:r>
              <a:rPr lang="en-US" sz="2400" dirty="0"/>
              <a:t>Automated alerts when an appointment is scheduled</a:t>
            </a:r>
          </a:p>
          <a:p>
            <a:pPr marL="1028700" lvl="1" indent="-342900"/>
            <a:r>
              <a:rPr lang="en-US" sz="2400" dirty="0"/>
              <a:t>Outreach to existing patients</a:t>
            </a:r>
          </a:p>
        </p:txBody>
      </p:sp>
    </p:spTree>
    <p:extLst>
      <p:ext uri="{BB962C8B-B14F-4D97-AF65-F5344CB8AC3E}">
        <p14:creationId xmlns:p14="http://schemas.microsoft.com/office/powerpoint/2010/main" val="3191508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C2D79-AE4B-AA44-E4F8-D42FB0C76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Based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E7280-90CF-3725-4DC8-E5A750127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752" y="1216058"/>
            <a:ext cx="10972800" cy="391012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Collected as part of routine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Powers “QI” based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Works well for cluster randomized trials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Allows true stepped wedge designs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Feedback reports can guide implementation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Missed opportunities reports can be harder to ignore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But anything is possible, “when you don’t want to do something one reason is a good as another” J Stalin</a:t>
            </a:r>
          </a:p>
        </p:txBody>
      </p:sp>
    </p:spTree>
    <p:extLst>
      <p:ext uri="{BB962C8B-B14F-4D97-AF65-F5344CB8AC3E}">
        <p14:creationId xmlns:p14="http://schemas.microsoft.com/office/powerpoint/2010/main" val="2119816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0FF8D-A64E-82CE-B264-A9E8A5885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Marshmallow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F7227-109B-B3F9-8353-4E45E523F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752" y="1489434"/>
            <a:ext cx="10972800" cy="363674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an under resourced environment focusing on anything will typically improve that item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Often at the expense of something else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EHR data allows you to track this marshmallow effect</a:t>
            </a:r>
          </a:p>
          <a:p>
            <a:pPr marL="1028700" lvl="1" indent="-342900"/>
            <a:r>
              <a:rPr lang="en-US" sz="2400" dirty="0"/>
              <a:t>Implement CDS to increase pneumococcal immunization</a:t>
            </a:r>
          </a:p>
          <a:p>
            <a:pPr marL="1028700" lvl="1" indent="-342900"/>
            <a:r>
              <a:rPr lang="en-US" sz="2400" dirty="0"/>
              <a:t>Track herpes zoster, tetanus, COVID background rates</a:t>
            </a:r>
          </a:p>
        </p:txBody>
      </p:sp>
    </p:spTree>
    <p:extLst>
      <p:ext uri="{BB962C8B-B14F-4D97-AF65-F5344CB8AC3E}">
        <p14:creationId xmlns:p14="http://schemas.microsoft.com/office/powerpoint/2010/main" val="3574307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2FCB8-8E43-4B01-5371-A853DAE40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Leveling the Playing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52AB8-3903-14E5-8F97-FA1ED6A88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752" y="1319752"/>
            <a:ext cx="10972800" cy="380642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My practice is different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My patients are:</a:t>
            </a:r>
          </a:p>
          <a:p>
            <a:pPr marL="1028700" lvl="1" indent="-342900"/>
            <a:r>
              <a:rPr lang="en-US" sz="2400" dirty="0"/>
              <a:t>Sicker</a:t>
            </a:r>
          </a:p>
          <a:p>
            <a:pPr marL="1028700" lvl="1" indent="-342900"/>
            <a:r>
              <a:rPr lang="en-US" sz="2400" dirty="0"/>
              <a:t>Older</a:t>
            </a:r>
          </a:p>
          <a:p>
            <a:pPr marL="1028700" lvl="1" indent="-342900"/>
            <a:r>
              <a:rPr lang="en-US" sz="2400" dirty="0"/>
              <a:t>Have fewer resources </a:t>
            </a:r>
          </a:p>
          <a:p>
            <a:pPr marL="1028700" lvl="1" indent="-342900"/>
            <a:r>
              <a:rPr lang="en-US" sz="24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767989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F3B7C-696A-F058-529C-F758C894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Drug Risk 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B6989-39F6-ABB2-D859-BB7836910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US spends more on drug adverse events than on the drugs themselves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EHR simple drug/drug or drug/disease interactions cannot handle multi-drug regimens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Nuances of drug-metabolic and drug distribution interactions add complexity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Advanced systems able to highlight multiple types of risk along with combined score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60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C77A5-881B-C654-B1D6-A2E4A6162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Population vs Study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51AEB-E4E0-E5EF-6D09-929C7B177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48" y="1184988"/>
            <a:ext cx="10972800" cy="3909525"/>
          </a:xfrm>
        </p:spPr>
        <p:txBody>
          <a:bodyPr>
            <a:normAutofit/>
          </a:bodyPr>
          <a:lstStyle/>
          <a:p>
            <a:r>
              <a:rPr lang="en-US" sz="2400" dirty="0"/>
              <a:t>Mackenzie, Pickles, </a:t>
            </a:r>
            <a:r>
              <a:rPr lang="en-US" sz="2400" dirty="0" err="1"/>
              <a:t>Huygen</a:t>
            </a:r>
            <a:r>
              <a:rPr lang="en-US" sz="2400" dirty="0"/>
              <a:t>, Hames, Fry – trailblazers in primary care research</a:t>
            </a:r>
          </a:p>
          <a:p>
            <a:r>
              <a:rPr lang="en-US" sz="2400" dirty="0"/>
              <a:t>While each provided different views of general practice – they ALL demonstrated the power of data collection as part of routine clinical care</a:t>
            </a:r>
          </a:p>
          <a:p>
            <a:endParaRPr lang="en-US" sz="2400" dirty="0"/>
          </a:p>
          <a:p>
            <a:r>
              <a:rPr lang="en-US" sz="2400" dirty="0"/>
              <a:t>“It was the family doctor who alone saw disease in its true perspective... We are in a position to supply facts from our observation(s) … it is our plain duty to make use of this unique opportunity.”</a:t>
            </a:r>
          </a:p>
          <a:p>
            <a:r>
              <a:rPr lang="en-US" sz="2400" dirty="0"/>
              <a:t> W. Pickles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2401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B21E1-7850-56B8-0C4C-73E37AF8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a High Score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9B914-2E7A-FB03-DBA8-552BF3FAE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46F351-91F9-BEDC-B55E-9F25F0BD0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024" y="4694086"/>
            <a:ext cx="5915851" cy="125747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015DB12-BCA1-EA2A-96BD-8C01A7EDBD7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136072"/>
          <a:ext cx="10515601" cy="1733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6051">
                  <a:extLst>
                    <a:ext uri="{9D8B030D-6E8A-4147-A177-3AD203B41FA5}">
                      <a16:colId xmlns:a16="http://schemas.microsoft.com/office/drawing/2014/main" val="20682179"/>
                    </a:ext>
                  </a:extLst>
                </a:gridCol>
                <a:gridCol w="1793961">
                  <a:extLst>
                    <a:ext uri="{9D8B030D-6E8A-4147-A177-3AD203B41FA5}">
                      <a16:colId xmlns:a16="http://schemas.microsoft.com/office/drawing/2014/main" val="1362627581"/>
                    </a:ext>
                  </a:extLst>
                </a:gridCol>
                <a:gridCol w="2252442">
                  <a:extLst>
                    <a:ext uri="{9D8B030D-6E8A-4147-A177-3AD203B41FA5}">
                      <a16:colId xmlns:a16="http://schemas.microsoft.com/office/drawing/2014/main" val="151366248"/>
                    </a:ext>
                  </a:extLst>
                </a:gridCol>
                <a:gridCol w="1819199">
                  <a:extLst>
                    <a:ext uri="{9D8B030D-6E8A-4147-A177-3AD203B41FA5}">
                      <a16:colId xmlns:a16="http://schemas.microsoft.com/office/drawing/2014/main" val="3507282427"/>
                    </a:ext>
                  </a:extLst>
                </a:gridCol>
                <a:gridCol w="2323948">
                  <a:extLst>
                    <a:ext uri="{9D8B030D-6E8A-4147-A177-3AD203B41FA5}">
                      <a16:colId xmlns:a16="http://schemas.microsoft.com/office/drawing/2014/main" val="4015488842"/>
                    </a:ext>
                  </a:extLst>
                </a:gridCol>
              </a:tblGrid>
              <a:tr h="337757"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Results of Age-Stratified Cox Proportional Hazards Regression Models Examining the Multivariable Associations of Medication Risk Score with Mortality while Controlling for Covariates among Ambulatory Patients in the United States, 2011-2017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059226"/>
                  </a:ext>
                </a:extLst>
              </a:tr>
              <a:tr h="3377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All Patients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HR (95% CI)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Ages 30-49 years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HR (95% CI)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Ages 50-64 years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HR (95% CI)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Ages ≥65 years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HR (95% CI)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0" anchor="ctr"/>
                </a:tc>
                <a:extLst>
                  <a:ext uri="{0D108BD9-81ED-4DB2-BD59-A6C34878D82A}">
                    <a16:rowId xmlns:a16="http://schemas.microsoft.com/office/drawing/2014/main" val="3990476169"/>
                  </a:ext>
                </a:extLst>
              </a:tr>
              <a:tr h="1746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Medication Risk Score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0" anchor="ctr"/>
                </a:tc>
                <a:extLst>
                  <a:ext uri="{0D108BD9-81ED-4DB2-BD59-A6C34878D82A}">
                    <a16:rowId xmlns:a16="http://schemas.microsoft.com/office/drawing/2014/main" val="468264467"/>
                  </a:ext>
                </a:extLst>
              </a:tr>
              <a:tr h="1746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  &lt;10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0" anchor="ctr"/>
                </a:tc>
                <a:extLst>
                  <a:ext uri="{0D108BD9-81ED-4DB2-BD59-A6C34878D82A}">
                    <a16:rowId xmlns:a16="http://schemas.microsoft.com/office/drawing/2014/main" val="2084442906"/>
                  </a:ext>
                </a:extLst>
              </a:tr>
              <a:tr h="1746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  10-14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1.65 (1.52 – 1.79)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2.09 (1.27 – 3.44)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1.76 (1.41 – 2.20)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1.50 (1.37 – 1.64)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0" anchor="ctr"/>
                </a:tc>
                <a:extLst>
                  <a:ext uri="{0D108BD9-81ED-4DB2-BD59-A6C34878D82A}">
                    <a16:rowId xmlns:a16="http://schemas.microsoft.com/office/drawing/2014/main" val="1304915541"/>
                  </a:ext>
                </a:extLst>
              </a:tr>
              <a:tr h="1746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i="0" dirty="0">
                          <a:solidFill>
                            <a:srgbClr val="FF0000"/>
                          </a:solidFill>
                          <a:effectLst/>
                        </a:rPr>
                        <a:t>  15-19</a:t>
                      </a:r>
                      <a:endParaRPr lang="en-US" sz="1100" i="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1.81 (1.65 – 2.00)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3.35 (1.86 – 6.06)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2.28 (1.77 – 2.95)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1.57 (1.41 – 1.74)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0" anchor="ctr"/>
                </a:tc>
                <a:extLst>
                  <a:ext uri="{0D108BD9-81ED-4DB2-BD59-A6C34878D82A}">
                    <a16:rowId xmlns:a16="http://schemas.microsoft.com/office/drawing/2014/main" val="934022739"/>
                  </a:ext>
                </a:extLst>
              </a:tr>
              <a:tr h="1841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  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</a:rPr>
                        <a:t>20-30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2.25 (2.03 – 2.49)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7.04 (3.86 – 12.85)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3.54 (2.71 – 4.63)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1.87 (1.67 – 2.09)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0" anchor="ctr"/>
                </a:tc>
                <a:extLst>
                  <a:ext uri="{0D108BD9-81ED-4DB2-BD59-A6C34878D82A}">
                    <a16:rowId xmlns:a16="http://schemas.microsoft.com/office/drawing/2014/main" val="2090229995"/>
                  </a:ext>
                </a:extLst>
              </a:tr>
              <a:tr h="1746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</a:rPr>
                        <a:t>  &gt;30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2.58 (2.06 – 3.25)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7.83 (1.07 – 57.21)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4.95 (2.60 – 9.41)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2.42 (1.89 – 3.09)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0" anchor="ctr"/>
                </a:tc>
                <a:extLst>
                  <a:ext uri="{0D108BD9-81ED-4DB2-BD59-A6C34878D82A}">
                    <a16:rowId xmlns:a16="http://schemas.microsoft.com/office/drawing/2014/main" val="394598396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4F2A0F9-EF0F-A328-C979-B58C62A12FD7}"/>
              </a:ext>
            </a:extLst>
          </p:cNvPr>
          <p:cNvSpPr txBox="1"/>
          <p:nvPr/>
        </p:nvSpPr>
        <p:spPr>
          <a:xfrm>
            <a:off x="732752" y="2996784"/>
            <a:ext cx="97156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Higher scores associated with higher health care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Lower score through timing and med changes lowers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BUT – only 50% of recommendations are acted upon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Still have a ways to go with implementation of new approaches to care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55580C-5E1B-5C2B-3992-4CADE0419160}"/>
              </a:ext>
            </a:extLst>
          </p:cNvPr>
          <p:cNvSpPr txBox="1"/>
          <p:nvPr/>
        </p:nvSpPr>
        <p:spPr>
          <a:xfrm>
            <a:off x="3899397" y="5839203"/>
            <a:ext cx="49171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>
                <a:latin typeface="AdvTTc9399784.I"/>
              </a:rPr>
              <a:t>J Patient </a:t>
            </a:r>
            <a:r>
              <a:rPr lang="en-US" sz="1200" b="0" i="0" u="none" strike="noStrike" baseline="0" dirty="0" err="1">
                <a:latin typeface="AdvTTc9399784.I"/>
              </a:rPr>
              <a:t>Saf</a:t>
            </a:r>
            <a:r>
              <a:rPr lang="en-US" sz="1200" b="0" i="0" u="none" strike="noStrike" baseline="0" dirty="0">
                <a:latin typeface="AdvTTc9399784.I"/>
              </a:rPr>
              <a:t> </a:t>
            </a:r>
            <a:r>
              <a:rPr lang="en-US" sz="1200" b="0" i="0" u="none" strike="noStrike" baseline="0" dirty="0">
                <a:latin typeface="AdvTTc9399784.I+20"/>
              </a:rPr>
              <a:t>• </a:t>
            </a:r>
            <a:r>
              <a:rPr lang="en-US" sz="1200" b="0" i="0" u="none" strike="noStrike" baseline="0" dirty="0">
                <a:latin typeface="AdvTT336784a7"/>
              </a:rPr>
              <a:t>Volume 17, Number 4, June 2021</a:t>
            </a: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FFE341-1AFF-27A6-D884-2471A930D390}"/>
              </a:ext>
            </a:extLst>
          </p:cNvPr>
          <p:cNvSpPr txBox="1"/>
          <p:nvPr/>
        </p:nvSpPr>
        <p:spPr>
          <a:xfrm rot="20104388">
            <a:off x="1286532" y="2392767"/>
            <a:ext cx="9483527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Classic Pharmacist Supported Medication Management Increases overall Risk Scores!!! </a:t>
            </a:r>
          </a:p>
        </p:txBody>
      </p:sp>
    </p:spTree>
    <p:extLst>
      <p:ext uri="{BB962C8B-B14F-4D97-AF65-F5344CB8AC3E}">
        <p14:creationId xmlns:p14="http://schemas.microsoft.com/office/powerpoint/2010/main" val="331259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A29DB-8B61-421C-712F-B3A8C295B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Beyond the Obvious – AI/ML/Advanced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AEF2C-B7DB-4DA2-1C8F-113FF1278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Risk predictions</a:t>
            </a:r>
          </a:p>
          <a:p>
            <a:pPr marL="1028700" lvl="1" indent="-342900"/>
            <a:r>
              <a:rPr lang="en-US" sz="2400" dirty="0"/>
              <a:t>Who is at the highest risk of a fall resulting in injuries?</a:t>
            </a:r>
          </a:p>
          <a:p>
            <a:pPr marL="1028700" lvl="1" indent="-342900"/>
            <a:r>
              <a:rPr lang="en-US" sz="2400" dirty="0"/>
              <a:t>Who will develop Acute Kidney Injury when using NSAIDs?</a:t>
            </a:r>
          </a:p>
          <a:p>
            <a:pPr marL="1028700" lvl="1" indent="-342900"/>
            <a:r>
              <a:rPr lang="en-US" sz="2400" dirty="0"/>
              <a:t>Who will lose function rapidly?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Unexpected relationships</a:t>
            </a:r>
          </a:p>
          <a:p>
            <a:pPr marL="1028700" lvl="1" indent="-342900"/>
            <a:r>
              <a:rPr lang="en-US" sz="2400" dirty="0"/>
              <a:t>Which practice characteristics predict BP control?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Office/medicine of the future</a:t>
            </a:r>
          </a:p>
          <a:p>
            <a:pPr marL="1028700" lvl="1" indent="-342900"/>
            <a:r>
              <a:rPr lang="en-US" sz="2400" dirty="0"/>
              <a:t>Pre-visit data collection</a:t>
            </a:r>
          </a:p>
          <a:p>
            <a:pPr marL="1028700" lvl="1" indent="-342900"/>
            <a:r>
              <a:rPr lang="en-US" sz="2400" dirty="0"/>
              <a:t>Note creation</a:t>
            </a:r>
          </a:p>
          <a:p>
            <a:pPr marL="1028700" lvl="1" indent="-342900"/>
            <a:r>
              <a:rPr lang="en-US" sz="2400" dirty="0"/>
              <a:t>Diagnostic checks</a:t>
            </a:r>
          </a:p>
        </p:txBody>
      </p:sp>
    </p:spTree>
    <p:extLst>
      <p:ext uri="{BB962C8B-B14F-4D97-AF65-F5344CB8AC3E}">
        <p14:creationId xmlns:p14="http://schemas.microsoft.com/office/powerpoint/2010/main" val="176946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461C9-43DE-8F6E-A55C-235C09BC3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657" y="147736"/>
            <a:ext cx="8763000" cy="1050925"/>
          </a:xfrm>
        </p:spPr>
        <p:txBody>
          <a:bodyPr/>
          <a:lstStyle/>
          <a:p>
            <a:pPr>
              <a:defRPr/>
            </a:pPr>
            <a:r>
              <a:rPr lang="en-US" dirty="0"/>
              <a:t> % Patients </a:t>
            </a:r>
            <a:r>
              <a:rPr lang="en-US" u="sng" dirty="0"/>
              <a:t>&gt;</a:t>
            </a:r>
            <a:r>
              <a:rPr lang="en-US" dirty="0"/>
              <a:t> 18 BP Not at Goal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C6005B1-58A7-0F3C-19CA-F00568699D57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850860"/>
              </p:ext>
            </p:extLst>
          </p:nvPr>
        </p:nvGraphicFramePr>
        <p:xfrm>
          <a:off x="1556657" y="1060581"/>
          <a:ext cx="8183563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F9270-F198-215D-98FA-34C831291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695" y="138405"/>
            <a:ext cx="8183563" cy="1050925"/>
          </a:xfrm>
        </p:spPr>
        <p:txBody>
          <a:bodyPr/>
          <a:lstStyle/>
          <a:p>
            <a:pPr>
              <a:defRPr/>
            </a:pPr>
            <a:r>
              <a:rPr lang="en-US" dirty="0"/>
              <a:t>% </a:t>
            </a:r>
            <a:r>
              <a:rPr lang="en-US" dirty="0" err="1"/>
              <a:t>Pts</a:t>
            </a:r>
            <a:r>
              <a:rPr lang="en-US" dirty="0"/>
              <a:t> BP Not at Goal Adjusted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CC7582-785A-8FD1-3451-C43FD6A3EB2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448759"/>
              </p:ext>
            </p:extLst>
          </p:nvPr>
        </p:nvGraphicFramePr>
        <p:xfrm>
          <a:off x="1811695" y="1060580"/>
          <a:ext cx="8183563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A4A1B-07C2-BD65-F376-10C500D95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54 Variables Significantly Linked BP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877BE-5F4A-042E-835D-FB274A230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752" y="1263192"/>
            <a:ext cx="10972800" cy="3862990"/>
          </a:xfrm>
        </p:spPr>
        <p:txBody>
          <a:bodyPr>
            <a:normAutofit/>
          </a:bodyPr>
          <a:lstStyle/>
          <a:p>
            <a:r>
              <a:rPr lang="en-US" sz="2800" b="1" dirty="0"/>
              <a:t>Two of the variables listed below were in top 6: (90% of all variance associated with the top 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Presence of a care manager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Percent of patients treated for BPH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Use of combination drugs for hypertension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Frequency of office visits for people with HTN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Percent of office visits for URI</a:t>
            </a:r>
          </a:p>
        </p:txBody>
      </p:sp>
    </p:spTree>
    <p:extLst>
      <p:ext uri="{BB962C8B-B14F-4D97-AF65-F5344CB8AC3E}">
        <p14:creationId xmlns:p14="http://schemas.microsoft.com/office/powerpoint/2010/main" val="38700071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A4A1B-07C2-BD65-F376-10C500D95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54 Variables Significantly Linked BP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877BE-5F4A-042E-835D-FB274A230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The two variables in the top 6: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Presence of a care manager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highlight>
                  <a:srgbClr val="FFFF00"/>
                </a:highlight>
              </a:rPr>
              <a:t>Percent of patients treated for PBH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Use of combination drugs for hypertension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Frequency of office visits for people with HTN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highlight>
                  <a:srgbClr val="FFFF00"/>
                </a:highlight>
              </a:rPr>
              <a:t>Percent of office visits for URI</a:t>
            </a:r>
          </a:p>
        </p:txBody>
      </p:sp>
    </p:spTree>
    <p:extLst>
      <p:ext uri="{BB962C8B-B14F-4D97-AF65-F5344CB8AC3E}">
        <p14:creationId xmlns:p14="http://schemas.microsoft.com/office/powerpoint/2010/main" val="397953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51F55-33EC-16F8-72EF-458877E8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AI/ML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F26A0-0793-F7F1-CCEB-0EDFC4D2D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Most large health systems experimenting with AI/ML algorithms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Economist </a:t>
            </a:r>
            <a:r>
              <a:rPr lang="en-US" sz="2400" dirty="0"/>
              <a:t>estimates over 1500 health care oriented AI companies worldwide – 50% started in last 60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New algorithms released daily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Validation and testing can be minimal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to do with systems that return different answers each time the same data is presented to the system?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Exciting/game changing/concerning/scary – take your pick</a:t>
            </a:r>
          </a:p>
        </p:txBody>
      </p:sp>
    </p:spTree>
    <p:extLst>
      <p:ext uri="{BB962C8B-B14F-4D97-AF65-F5344CB8AC3E}">
        <p14:creationId xmlns:p14="http://schemas.microsoft.com/office/powerpoint/2010/main" val="167518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ED499-3C0E-51BC-4359-DB62A11FA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FDA Recently Proposed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23447-1025-DA67-3BC5-92B967904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Developers must evaluate impact of modifications on use, safety and effectiveness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Developers must develop a Predetermined Change Control Plan including potential modifications, modification assessments and impact of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Modification protocol must account for: data management, re-training, performance evaluation and update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Modifications will not require re-approval if all phases followed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Seems to expect a totally predictable process</a:t>
            </a:r>
          </a:p>
        </p:txBody>
      </p:sp>
    </p:spTree>
    <p:extLst>
      <p:ext uri="{BB962C8B-B14F-4D97-AF65-F5344CB8AC3E}">
        <p14:creationId xmlns:p14="http://schemas.microsoft.com/office/powerpoint/2010/main" val="661760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8E34F-6367-4559-597B-AEE1A2401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AI/ML Where is it working?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50D54-B7F3-19E3-E5E4-8BC082109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Radiology – long history of use for over reads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Hospital “command” centers – report using up to 20 AI algorithms with a focus on patient flow – 25% reduction in ED wait times, 40% reduction in admit from ED times, 70% reduction in pre-surgical bed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Drug discovery – 5 in the pipeline report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Direct to consumer company offering full body MRI for cancer screening AI read for $1350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956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0447C-3F36-1038-DCF5-EC42C8EDB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AI/ML Where is it headed?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C97C93-B21A-8558-1EA1-7BD068111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329" y="903386"/>
            <a:ext cx="11781474" cy="603594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77BBDE-CE78-E76D-CAE1-387ACBADF3FB}"/>
              </a:ext>
            </a:extLst>
          </p:cNvPr>
          <p:cNvSpPr txBox="1"/>
          <p:nvPr/>
        </p:nvSpPr>
        <p:spPr>
          <a:xfrm>
            <a:off x="8750897" y="6570000"/>
            <a:ext cx="29546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Courtesy of Treatment AI</a:t>
            </a:r>
          </a:p>
        </p:txBody>
      </p:sp>
    </p:spTree>
    <p:extLst>
      <p:ext uri="{BB962C8B-B14F-4D97-AF65-F5344CB8AC3E}">
        <p14:creationId xmlns:p14="http://schemas.microsoft.com/office/powerpoint/2010/main" val="2084384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B7FC3-E3F8-10BE-7845-1FA7BB5C8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Registries and Morbidity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553FA-FEF3-33E4-3A4D-B64EE837B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Curtis Hames – his practice and the county were virtually one and the same – he catalogued them both</a:t>
            </a:r>
          </a:p>
          <a:p>
            <a:endParaRPr lang="en-US" sz="2400" dirty="0"/>
          </a:p>
          <a:p>
            <a:r>
              <a:rPr lang="en-US" sz="2400" dirty="0"/>
              <a:t>Fry collected a “minimum data set” at every visit </a:t>
            </a:r>
          </a:p>
          <a:p>
            <a:pPr lvl="1"/>
            <a:r>
              <a:rPr lang="en-US" sz="2400" dirty="0"/>
              <a:t>Described his practice </a:t>
            </a:r>
          </a:p>
          <a:p>
            <a:pPr lvl="1"/>
            <a:r>
              <a:rPr lang="en-US" sz="2400" dirty="0"/>
              <a:t>Cataloged diseases</a:t>
            </a:r>
          </a:p>
          <a:p>
            <a:pPr lvl="1"/>
            <a:r>
              <a:rPr lang="en-US" sz="2400" dirty="0"/>
              <a:t>Calculated rates of illnesses</a:t>
            </a:r>
          </a:p>
          <a:p>
            <a:pPr lvl="1"/>
            <a:r>
              <a:rPr lang="en-US" sz="2400" dirty="0"/>
              <a:t>Described services required of the family physician</a:t>
            </a:r>
          </a:p>
        </p:txBody>
      </p:sp>
    </p:spTree>
    <p:extLst>
      <p:ext uri="{BB962C8B-B14F-4D97-AF65-F5344CB8AC3E}">
        <p14:creationId xmlns:p14="http://schemas.microsoft.com/office/powerpoint/2010/main" val="12810755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B8BD0-370B-56DD-6384-A1C0E1B21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AI/ML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B8BCA-0EF0-8745-22B2-F95219060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Validation of many algorithms is spotty at best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Hard to “certify” a “device” that can give different responses using the same input data over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 more people/data are included in the models they will change – this doesn’t compute with our current constructs of medical devices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 standards exist anywhere in the world to deal with an evolving non-human recommendation system</a:t>
            </a:r>
          </a:p>
        </p:txBody>
      </p:sp>
    </p:spTree>
    <p:extLst>
      <p:ext uri="{BB962C8B-B14F-4D97-AF65-F5344CB8AC3E}">
        <p14:creationId xmlns:p14="http://schemas.microsoft.com/office/powerpoint/2010/main" val="4544491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775A8-47DE-EAA8-BF69-1F720DE6B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AI/ML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8FF2D-818F-C085-136D-3ED0F5FAF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Many algorithms will be marked directly to the public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Most systems still have obvious confabulations from time to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Even if only available through a medical professional how do you deal with a novel recommendation that has never been seen before?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Many applications are for screening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USPSTF says there are 7 things that can happen when screening asymptomatic individuals and 6 of them are bad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Will we get the GOOD, the BAD or even the UGLY?</a:t>
            </a:r>
          </a:p>
        </p:txBody>
      </p:sp>
    </p:spTree>
    <p:extLst>
      <p:ext uri="{BB962C8B-B14F-4D97-AF65-F5344CB8AC3E}">
        <p14:creationId xmlns:p14="http://schemas.microsoft.com/office/powerpoint/2010/main" val="687979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AC5E-EF8A-8C7F-DFF8-E64395042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AI/ML and PBRNs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F5400-D2A7-F66D-5265-67C2F6AA1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Embrace it as a new technology that requires rigorous assessment in the correct place with the correct population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Consider how it can change office workflow and 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Further erodes any knowledge differences between primary care and specialists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Consider how it will empower patients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you thought Google searches were annoying!</a:t>
            </a:r>
          </a:p>
        </p:txBody>
      </p:sp>
    </p:spTree>
    <p:extLst>
      <p:ext uri="{BB962C8B-B14F-4D97-AF65-F5344CB8AC3E}">
        <p14:creationId xmlns:p14="http://schemas.microsoft.com/office/powerpoint/2010/main" val="15744610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012CF-9270-4A96-7AB1-89C80F321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PBRNs and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6C5E3-9E14-D462-4E76-BBFE01D9B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752" y="1136071"/>
            <a:ext cx="10972800" cy="418840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started by exploring practice/community level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focused on understanding the processes of care and the natural history of presenting concerns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have evolved with the world of “BIG DATA” </a:t>
            </a:r>
          </a:p>
          <a:p>
            <a:pPr marL="1028700" lvl="1" indent="-342900"/>
            <a:r>
              <a:rPr lang="en-US" sz="2400" dirty="0"/>
              <a:t>Which used correctly strengthens 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need to embrace what machine learning will bring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need to push ML, mold ML, evaluate ML and make sure it supports and empowers doctor-patient relationships – not by-pass them.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will be a challenge </a:t>
            </a:r>
          </a:p>
          <a:p>
            <a:pPr marL="1028700" lvl="1" indent="-342900"/>
            <a:r>
              <a:rPr lang="en-US" sz="2400" dirty="0"/>
              <a:t>But may further flatten the differences between specialties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331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5B3D4-2427-CFC9-7A5F-48F584BBC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Ambulatory Sentinel Practice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12BD6-042C-17FD-8FC0-2921D340A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Picked up the practice registry construct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Took substantial effort for most practices</a:t>
            </a:r>
          </a:p>
          <a:p>
            <a:pPr marL="1028700" lvl="1" indent="-342900"/>
            <a:r>
              <a:rPr lang="en-US" sz="2600" dirty="0"/>
              <a:t>Hand audits of charts to collect information</a:t>
            </a:r>
          </a:p>
          <a:p>
            <a:pPr marL="1028700" lvl="1" indent="-342900"/>
            <a:r>
              <a:rPr lang="en-US" sz="2600" dirty="0"/>
              <a:t>Age/Sex registry</a:t>
            </a:r>
          </a:p>
          <a:p>
            <a:pPr marL="1028700" lvl="1" indent="-342900"/>
            <a:r>
              <a:rPr lang="en-US" sz="2600" dirty="0"/>
              <a:t>At that point they were binary</a:t>
            </a:r>
          </a:p>
        </p:txBody>
      </p:sp>
    </p:spTree>
    <p:extLst>
      <p:ext uri="{BB962C8B-B14F-4D97-AF65-F5344CB8AC3E}">
        <p14:creationId xmlns:p14="http://schemas.microsoft.com/office/powerpoint/2010/main" val="3203919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CA31A-0A3A-3F7A-3820-101663354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Age/Sex Registry – Continuing to Evolve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99812DC-B424-6D0E-25FD-F33CF0AA4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25" y="868095"/>
            <a:ext cx="7379854" cy="453362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9C0B8A-C213-D0E1-58DD-A20162FCFF0F}"/>
              </a:ext>
            </a:extLst>
          </p:cNvPr>
          <p:cNvSpPr txBox="1"/>
          <p:nvPr/>
        </p:nvSpPr>
        <p:spPr>
          <a:xfrm>
            <a:off x="6096000" y="459821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44C69E-EA32-E6AC-F0FF-73B3B9399308}"/>
              </a:ext>
            </a:extLst>
          </p:cNvPr>
          <p:cNvSpPr txBox="1"/>
          <p:nvPr/>
        </p:nvSpPr>
        <p:spPr>
          <a:xfrm>
            <a:off x="4411264" y="4598216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D1F6CD-4B32-1776-00EE-B64C66ACECD8}"/>
              </a:ext>
            </a:extLst>
          </p:cNvPr>
          <p:cNvSpPr txBox="1"/>
          <p:nvPr/>
        </p:nvSpPr>
        <p:spPr>
          <a:xfrm>
            <a:off x="2743429" y="4598216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BB1050-4B85-A8CE-BEE5-283001AAE9D4}"/>
              </a:ext>
            </a:extLst>
          </p:cNvPr>
          <p:cNvSpPr txBox="1"/>
          <p:nvPr/>
        </p:nvSpPr>
        <p:spPr>
          <a:xfrm>
            <a:off x="7645611" y="4598216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5AF7EE-B54F-0CEC-6DDA-F1D1026CBD13}"/>
              </a:ext>
            </a:extLst>
          </p:cNvPr>
          <p:cNvSpPr txBox="1"/>
          <p:nvPr/>
        </p:nvSpPr>
        <p:spPr>
          <a:xfrm>
            <a:off x="9230688" y="4598216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982FC-F594-1720-7158-AF28342F2651}"/>
              </a:ext>
            </a:extLst>
          </p:cNvPr>
          <p:cNvSpPr txBox="1"/>
          <p:nvPr/>
        </p:nvSpPr>
        <p:spPr>
          <a:xfrm>
            <a:off x="1872786" y="2108924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66 - 75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70DC96-77F0-3333-DCA6-A8DB342E2076}"/>
              </a:ext>
            </a:extLst>
          </p:cNvPr>
          <p:cNvSpPr txBox="1"/>
          <p:nvPr/>
        </p:nvSpPr>
        <p:spPr>
          <a:xfrm>
            <a:off x="1833471" y="2678101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46 - 55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ADA650-A895-D4E4-4FA5-041EF29B280C}"/>
              </a:ext>
            </a:extLst>
          </p:cNvPr>
          <p:cNvSpPr txBox="1"/>
          <p:nvPr/>
        </p:nvSpPr>
        <p:spPr>
          <a:xfrm>
            <a:off x="1830552" y="2971145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36 - 45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B92C83-1B92-2A8E-7AD2-A99504E72CCE}"/>
              </a:ext>
            </a:extLst>
          </p:cNvPr>
          <p:cNvSpPr txBox="1"/>
          <p:nvPr/>
        </p:nvSpPr>
        <p:spPr>
          <a:xfrm>
            <a:off x="1830552" y="3242026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26 - 35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6EDC77-03FF-D199-43E1-3B4C097D1BC0}"/>
              </a:ext>
            </a:extLst>
          </p:cNvPr>
          <p:cNvSpPr txBox="1"/>
          <p:nvPr/>
        </p:nvSpPr>
        <p:spPr>
          <a:xfrm>
            <a:off x="1788317" y="3488610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16 - 25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452D42-3B3A-5248-A18E-7B2D977DCAB0}"/>
              </a:ext>
            </a:extLst>
          </p:cNvPr>
          <p:cNvSpPr txBox="1"/>
          <p:nvPr/>
        </p:nvSpPr>
        <p:spPr>
          <a:xfrm>
            <a:off x="1872786" y="3788150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6 - 15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F82838-1EC7-6406-6296-8FAB8F4D30CE}"/>
              </a:ext>
            </a:extLst>
          </p:cNvPr>
          <p:cNvSpPr txBox="1"/>
          <p:nvPr/>
        </p:nvSpPr>
        <p:spPr>
          <a:xfrm>
            <a:off x="1878007" y="4057186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0 - 5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C151E7-7ECB-BDDB-85BE-46E048473204}"/>
              </a:ext>
            </a:extLst>
          </p:cNvPr>
          <p:cNvSpPr txBox="1"/>
          <p:nvPr/>
        </p:nvSpPr>
        <p:spPr>
          <a:xfrm>
            <a:off x="1852782" y="2425114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56- 65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EDF941-E9A4-A094-1BB6-537932DAA4D2}"/>
              </a:ext>
            </a:extLst>
          </p:cNvPr>
          <p:cNvSpPr txBox="1"/>
          <p:nvPr/>
        </p:nvSpPr>
        <p:spPr>
          <a:xfrm>
            <a:off x="1910126" y="1815880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76 - 85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9D6F4D-F4E5-F6AF-410D-8E2DFDEF548A}"/>
              </a:ext>
            </a:extLst>
          </p:cNvPr>
          <p:cNvSpPr txBox="1"/>
          <p:nvPr/>
        </p:nvSpPr>
        <p:spPr>
          <a:xfrm>
            <a:off x="1987089" y="1499690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&gt; 85</a:t>
            </a:r>
          </a:p>
        </p:txBody>
      </p:sp>
    </p:spTree>
    <p:extLst>
      <p:ext uri="{BB962C8B-B14F-4D97-AF65-F5344CB8AC3E}">
        <p14:creationId xmlns:p14="http://schemas.microsoft.com/office/powerpoint/2010/main" val="1620677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138F3-98CC-B7DB-A38F-35CD8976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Collected at the Point of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5DD39-D60C-08A9-CCA5-C7CB41EC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752" y="1070757"/>
            <a:ext cx="10972800" cy="399011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sine qua non of a PBRN? </a:t>
            </a:r>
          </a:p>
          <a:p>
            <a:pPr marL="342900" indent="-342900"/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8DD05-3019-2580-1F03-0FBD33852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722" y="1468876"/>
            <a:ext cx="8968327" cy="377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14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6B3F7-F3BC-4BA2-FB2A-7028B5A74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Decade of Searching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CFF46-CFA3-8815-847D-964A70C67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PBRNs explored options for digital solutions for POC data collection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Palm pilots, tablets, smart phones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Add-on activities have been difficult to maintain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68065-DFF1-E4D8-4F55-D362FCACA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52" y="2687873"/>
            <a:ext cx="2209018" cy="23226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616B8C-F589-1E41-6225-0FB7BF60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976" y="1630398"/>
            <a:ext cx="1952183" cy="35972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6514B3-75DC-B100-E091-C3335B1D9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0693" y="2523655"/>
            <a:ext cx="2118379" cy="27039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ED1F0F-0EC9-A86C-6C9C-6616CF856A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2930" y="2521910"/>
            <a:ext cx="1829272" cy="270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62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A247-25FC-F350-7209-4F0F8F44D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PBRNs and PPACA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6E661-14E1-F6E1-B71F-21C27BDFB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752" y="1492898"/>
            <a:ext cx="10972800" cy="363328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PPACA revolutionized health records in the 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Was this calamitous or fortuitous?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 many it was calamitous with many clinicians retiring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 a few it offered new insights and support for clinical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 researchers it has been revolutionary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Did it/ has it cost us our “unique opportunity”?</a:t>
            </a:r>
          </a:p>
        </p:txBody>
      </p:sp>
    </p:spTree>
    <p:extLst>
      <p:ext uri="{BB962C8B-B14F-4D97-AF65-F5344CB8AC3E}">
        <p14:creationId xmlns:p14="http://schemas.microsoft.com/office/powerpoint/2010/main" val="80463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DI Powerpoint template - Border - with AAFP N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FC000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Aspec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Aspect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FC000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Aspec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Aspect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DI Powerpoint template - Border - with AAFP NRN</Template>
  <TotalTime>4808</TotalTime>
  <Words>2644</Words>
  <Application>Microsoft Office PowerPoint</Application>
  <PresentationFormat>Widescreen</PresentationFormat>
  <Paragraphs>336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AdvTT336784a7</vt:lpstr>
      <vt:lpstr>AdvTTc9399784.I</vt:lpstr>
      <vt:lpstr>AdvTTc9399784.I+20</vt:lpstr>
      <vt:lpstr>Aptos</vt:lpstr>
      <vt:lpstr>Arial</vt:lpstr>
      <vt:lpstr>Century Gothic</vt:lpstr>
      <vt:lpstr>Wingdings</vt:lpstr>
      <vt:lpstr>DI Powerpoint template - Border - with AAFP NRN</vt:lpstr>
      <vt:lpstr>PBRNs and Data Where Have we Been?  Where Are we Going?</vt:lpstr>
      <vt:lpstr>Disclosures</vt:lpstr>
      <vt:lpstr>Practice Population vs Study Data</vt:lpstr>
      <vt:lpstr>Registries and Morbidity Reports</vt:lpstr>
      <vt:lpstr>Ambulatory Sentinel Practice Network</vt:lpstr>
      <vt:lpstr>Age/Sex Registry – Continuing to Evolve</vt:lpstr>
      <vt:lpstr>Data Collected at the Point of Care</vt:lpstr>
      <vt:lpstr>A Decade of Searching</vt:lpstr>
      <vt:lpstr>PBRNs and PPACA</vt:lpstr>
      <vt:lpstr>Facile Data Curation and CDS -  Community Acquired MRSA</vt:lpstr>
      <vt:lpstr>EHR Data to Research Team</vt:lpstr>
      <vt:lpstr>Evaluation Invitations</vt:lpstr>
      <vt:lpstr>Provider Evaluation Overview</vt:lpstr>
      <vt:lpstr>Invitation emails</vt:lpstr>
      <vt:lpstr>Advantages and Limitations</vt:lpstr>
      <vt:lpstr>Bigger Systems, Higher Tech, Less Flexible</vt:lpstr>
      <vt:lpstr>Where Does the Data Go?</vt:lpstr>
      <vt:lpstr>POC Information Management and PBRNs</vt:lpstr>
      <vt:lpstr>Data Driven Implementation – Depression AHRQ Contract No. HHSA290200500371</vt:lpstr>
      <vt:lpstr>Depression POC CDS Results</vt:lpstr>
      <vt:lpstr>Data Driven Implementation – Asthma PCORI Contract: 129408 2023_PEA</vt:lpstr>
      <vt:lpstr>Improving Asthma Care</vt:lpstr>
      <vt:lpstr>Lessons from Multiple Studies: Don’t Assume –</vt:lpstr>
      <vt:lpstr>Data Driven Study Development</vt:lpstr>
      <vt:lpstr>Data Driven Recruitment</vt:lpstr>
      <vt:lpstr>Population Based Outcomes</vt:lpstr>
      <vt:lpstr>Understanding the Marshmallow Effect</vt:lpstr>
      <vt:lpstr>Leveling the Playing Field</vt:lpstr>
      <vt:lpstr>Complex Drug Risk Mitigation</vt:lpstr>
      <vt:lpstr>Impact of a High Score</vt:lpstr>
      <vt:lpstr>Beyond the Obvious – AI/ML/Advanced IT</vt:lpstr>
      <vt:lpstr> % Patients &gt; 18 BP Not at Goal</vt:lpstr>
      <vt:lpstr>% Pts BP Not at Goal Adjusted</vt:lpstr>
      <vt:lpstr>54 Variables Significantly Linked BP Control</vt:lpstr>
      <vt:lpstr>54 Variables Significantly Linked BP Control</vt:lpstr>
      <vt:lpstr>AI/ML Growth</vt:lpstr>
      <vt:lpstr>FDA Recently Proposed Guidelines</vt:lpstr>
      <vt:lpstr>AI/ML Where is it working?</vt:lpstr>
      <vt:lpstr>AI/ML Where is it headed?</vt:lpstr>
      <vt:lpstr>AI/ML Concerns</vt:lpstr>
      <vt:lpstr>AI/ML Concerns</vt:lpstr>
      <vt:lpstr>AI/ML and PBRNs</vt:lpstr>
      <vt:lpstr>PBRNs and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PBRNs and Data</dc:title>
  <dc:creator>Wilson Pace</dc:creator>
  <cp:lastModifiedBy>Wilson Pace</cp:lastModifiedBy>
  <cp:revision>51</cp:revision>
  <dcterms:created xsi:type="dcterms:W3CDTF">2024-04-06T16:15:33Z</dcterms:created>
  <dcterms:modified xsi:type="dcterms:W3CDTF">2024-05-31T22:31:39Z</dcterms:modified>
</cp:coreProperties>
</file>