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56"/>
    <p:restoredTop sz="94762"/>
  </p:normalViewPr>
  <p:slideViewPr>
    <p:cSldViewPr snapToGrid="0">
      <p:cViewPr varScale="1">
        <p:scale>
          <a:sx n="121" d="100"/>
          <a:sy n="121" d="100"/>
        </p:scale>
        <p:origin x="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cover with the Golden Gate Bridge and conference date and location text.">
            <a:extLst>
              <a:ext uri="{FF2B5EF4-FFF2-40B4-BE49-F238E27FC236}">
                <a16:creationId xmlns:a16="http://schemas.microsoft.com/office/drawing/2014/main" id="{AA6C7A44-6613-ACD7-65AF-4389C292A2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93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1EFEC-5667-EA79-07E6-BDDA951F2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601354-98E9-C1D6-D295-596468F93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FA880-00AA-9842-C1F6-6ED6A3174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64B6D-EF87-2882-9B8C-498E20754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A036-B9A3-BE4E-9104-9D04801F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09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89D22-69C7-A92C-A45D-583D11EC9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2745BA-C8F4-BBD6-A6BD-BA6E3325B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7745D-1931-08FF-2A37-39169258A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A036-B9A3-BE4E-9104-9D04801F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4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6208F-C716-99CE-F6A0-C9B39AC60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482DD-158C-283B-CC3E-F93220233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8BED3-0F79-73BD-D5AC-625D3860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A036-B9A3-BE4E-9104-9D04801F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5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EDCB9-03F6-E90B-199E-974662E82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EBD72-C691-E27F-FED8-52378CFB1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BA495-9C05-B2C1-A537-12C90C7E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A036-B9A3-BE4E-9104-9D04801F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3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2E05A-2E70-0718-8EF5-D4703DF93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8B319-9477-D8FA-ECB5-0726F7184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FC4E7-BB72-7683-D51D-A2C7F7AAF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A036-B9A3-BE4E-9104-9D04801F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9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48708-7FD8-51DD-1E6B-CF8500011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A202F-9D6F-5A57-DA33-DFBD2617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4E178-E14B-2477-B3C3-2C3F0E17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A036-B9A3-BE4E-9104-9D04801F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2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83739-7EC2-DEF9-7E75-3DE9386A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FC159-DB53-4E8F-8E4D-AEA55893E8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F1D7A-4540-25E0-78EE-D4BBC8BCB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BC761-530F-9FA0-B746-6A0745826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A036-B9A3-BE4E-9104-9D04801F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9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38536-05DF-6B15-9997-41F06AD09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5C771-59CE-E8E9-47DD-94647FB68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CDE334-C8F6-BD48-D0E5-4C12F91D1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A9FD0A-87DF-09CE-3489-BC5C70454F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5483A5-CE5D-11D4-C98E-2C720F3287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098978-5966-3472-5226-5E994BE71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A036-B9A3-BE4E-9104-9D04801F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0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CFF0D-73EE-D22E-4CA6-57C15E0E7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CADB7-90C4-CDEA-A4ED-BB28DCC99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A036-B9A3-BE4E-9104-9D04801F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3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43D26-2501-EA6C-8266-5F23ECD57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A036-B9A3-BE4E-9104-9D04801F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1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02325-73DF-62FE-3A90-A27D108A7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81BF9-F103-DE7C-AA8F-4B90E15D3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14EC7-D000-9FC0-2BAF-37229DE45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62F64-A370-23E4-D336-02F51CED2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A036-B9A3-BE4E-9104-9D04801F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6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84DA3E-C186-507F-34EA-52508A9730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5937250"/>
            <a:ext cx="12192000" cy="92075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33D672-2A1F-8916-1AE8-467F2ADD1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C93D7-706F-EC7E-EC47-C542DFD9A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E7242-97B6-BEED-3058-59A93D572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5EFA036-B9A3-BE4E-9104-9D04801FA0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9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C066CD-E52F-2290-5375-9109E25C3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143" y="1628549"/>
            <a:ext cx="11087100" cy="2387600"/>
          </a:xfrm>
        </p:spPr>
        <p:txBody>
          <a:bodyPr/>
          <a:lstStyle/>
          <a:p>
            <a:r>
              <a:rPr lang="en-US" sz="6000" b="1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Development and external validation of the </a:t>
            </a:r>
            <a:r>
              <a:rPr lang="en-US" sz="6000" b="1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FluScoreVax</a:t>
            </a:r>
            <a:r>
              <a:rPr lang="en-US" sz="6000" b="1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risk score for influenza that incorporates vaccine status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4FFA398-6576-C219-CBA9-0E9F6BABF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9481"/>
            <a:ext cx="9144000" cy="1655762"/>
          </a:xfrm>
        </p:spPr>
        <p:txBody>
          <a:bodyPr/>
          <a:lstStyle/>
          <a:p>
            <a:r>
              <a:rPr lang="en-US" kern="1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Mark H. Ebell, Yewen Chen, </a:t>
            </a:r>
            <a:r>
              <a:rPr lang="en-US" kern="10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Fangzhi</a:t>
            </a:r>
            <a:r>
              <a:rPr lang="en-US" kern="1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Luo, Ye Shen, Samuel Coenen, Paul Little, Bruce Barrett, Daniel Merenstein, and Margareta </a:t>
            </a:r>
            <a:r>
              <a:rPr lang="en-US" kern="10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Ieven</a:t>
            </a:r>
            <a:endParaRPr lang="en-US" kern="10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5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850A3-DAD2-71A4-6DCF-B84263061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Research Question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170F9A-8EC9-30E0-AD7B-421BD1ADB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239"/>
            <a:ext cx="10515600" cy="4351338"/>
          </a:xfrm>
        </p:spPr>
        <p:txBody>
          <a:bodyPr/>
          <a:lstStyle/>
          <a:p>
            <a:r>
              <a:rPr lang="en-US" dirty="0"/>
              <a:t>The original </a:t>
            </a:r>
            <a:r>
              <a:rPr lang="en-US" dirty="0" err="1"/>
              <a:t>FluScore</a:t>
            </a:r>
            <a:r>
              <a:rPr lang="en-US" dirty="0"/>
              <a:t> was developed and internally validated for the diagnosis of influenza in primary care patients. </a:t>
            </a:r>
          </a:p>
          <a:p>
            <a:endParaRPr lang="en-US" dirty="0"/>
          </a:p>
          <a:p>
            <a:r>
              <a:rPr lang="en-US" dirty="0"/>
              <a:t>The goal was to develop and externally validate a simple risk score for use by clinicians that could identify patients at low, moderate, and high risk of influenza using clinically relevant cutoffs for testing and treatment.</a:t>
            </a:r>
          </a:p>
        </p:txBody>
      </p:sp>
    </p:spTree>
    <p:extLst>
      <p:ext uri="{BB962C8B-B14F-4D97-AF65-F5344CB8AC3E}">
        <p14:creationId xmlns:p14="http://schemas.microsoft.com/office/powerpoint/2010/main" val="4241935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44B78-B1E7-AB9B-D3A4-467CAADFB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998CC-9562-BACE-C8C3-CA6B0C146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99" y="-73966"/>
            <a:ext cx="10515600" cy="1325563"/>
          </a:xfrm>
        </p:spPr>
        <p:txBody>
          <a:bodyPr/>
          <a:lstStyle/>
          <a:p>
            <a:r>
              <a:rPr lang="en-US" dirty="0"/>
              <a:t>Research Design and Method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6233ED-5653-41C2-86B3-6B6CCAFD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846" y="1085883"/>
            <a:ext cx="6817332" cy="13234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GRACE study</a:t>
            </a:r>
            <a:r>
              <a:rPr lang="en-US" sz="2200" dirty="0"/>
              <a:t>: 12 European countries from 2007 to 2010. Cough as main symptom &lt; 28 days or suspected of having lower RTI, during flu season.</a:t>
            </a:r>
          </a:p>
          <a:p>
            <a:pPr marL="0" indent="0">
              <a:buNone/>
            </a:pPr>
            <a:r>
              <a:rPr lang="en-US" sz="2200" b="1" dirty="0"/>
              <a:t>EAST-PC</a:t>
            </a:r>
            <a:r>
              <a:rPr lang="en-US" sz="2200" dirty="0"/>
              <a:t> study in 3 US sites from 2019 to 2023. Acute cough &lt; 14 days + at least 1 chest or systemic symptom, during flu season</a:t>
            </a:r>
          </a:p>
          <a:p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022571-8F64-D7A2-7CBE-DA8A176EB5ED}"/>
              </a:ext>
            </a:extLst>
          </p:cNvPr>
          <p:cNvSpPr txBox="1"/>
          <p:nvPr/>
        </p:nvSpPr>
        <p:spPr>
          <a:xfrm>
            <a:off x="312800" y="1502239"/>
            <a:ext cx="3953932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GRACE Population (n=1526):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F6AFE5-E95B-6A82-999B-73B595A3A1C3}"/>
              </a:ext>
            </a:extLst>
          </p:cNvPr>
          <p:cNvSpPr txBox="1"/>
          <p:nvPr/>
        </p:nvSpPr>
        <p:spPr>
          <a:xfrm>
            <a:off x="312799" y="3058634"/>
            <a:ext cx="3530597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GRACE derivation (n=992): create several candidate models using logistic regression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D0B09E-759A-84E3-B300-B8440ED70EC0}"/>
              </a:ext>
            </a:extLst>
          </p:cNvPr>
          <p:cNvSpPr txBox="1"/>
          <p:nvPr/>
        </p:nvSpPr>
        <p:spPr>
          <a:xfrm>
            <a:off x="4783198" y="3380068"/>
            <a:ext cx="3750728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GRACE internal validation (n=532): evaluate models for accuracy and choose best one, convert to point score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FBE31E-5E89-D5E2-5130-C21A16553D76}"/>
              </a:ext>
            </a:extLst>
          </p:cNvPr>
          <p:cNvSpPr txBox="1"/>
          <p:nvPr/>
        </p:nvSpPr>
        <p:spPr>
          <a:xfrm>
            <a:off x="215295" y="2086157"/>
            <a:ext cx="2074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Random assignment 65:35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13581F0-CEEE-8EDE-205F-7D82E7DF20EB}"/>
              </a:ext>
            </a:extLst>
          </p:cNvPr>
          <p:cNvCxnSpPr/>
          <p:nvPr/>
        </p:nvCxnSpPr>
        <p:spPr>
          <a:xfrm>
            <a:off x="2302466" y="1963904"/>
            <a:ext cx="0" cy="108876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0FAE525-13D1-0B01-C6A2-FFAAC5EBF3F2}"/>
              </a:ext>
            </a:extLst>
          </p:cNvPr>
          <p:cNvCxnSpPr>
            <a:cxnSpLocks/>
          </p:cNvCxnSpPr>
          <p:nvPr/>
        </p:nvCxnSpPr>
        <p:spPr>
          <a:xfrm>
            <a:off x="2602350" y="1963904"/>
            <a:ext cx="2180848" cy="140071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CA2E721-C50C-94C6-0AF0-02ADA8CA26D2}"/>
              </a:ext>
            </a:extLst>
          </p:cNvPr>
          <p:cNvSpPr txBox="1"/>
          <p:nvPr/>
        </p:nvSpPr>
        <p:spPr>
          <a:xfrm>
            <a:off x="4783198" y="5157103"/>
            <a:ext cx="5719095" cy="10156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EAST-PC external validation (n=535): evaluate accuracy, discrimination (AUC) and calibration of final model in a new contemporary US population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B3B6A8B-4641-2C77-9BD6-9AD18D08456C}"/>
              </a:ext>
            </a:extLst>
          </p:cNvPr>
          <p:cNvCxnSpPr>
            <a:cxnSpLocks/>
          </p:cNvCxnSpPr>
          <p:nvPr/>
        </p:nvCxnSpPr>
        <p:spPr>
          <a:xfrm>
            <a:off x="6417266" y="4718957"/>
            <a:ext cx="0" cy="4520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189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B7F13-3E26-BE4A-AE84-D6AE9C30F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92135-95A5-1421-5FB8-E87AEE832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-56469"/>
            <a:ext cx="10515600" cy="1325563"/>
          </a:xfrm>
        </p:spPr>
        <p:txBody>
          <a:bodyPr/>
          <a:lstStyle/>
          <a:p>
            <a:r>
              <a:rPr lang="en-US" dirty="0"/>
              <a:t>What the Research Found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96A06B8A-AA4D-9C28-FEB9-0CF345840D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905905"/>
              </p:ext>
            </p:extLst>
          </p:nvPr>
        </p:nvGraphicFramePr>
        <p:xfrm>
          <a:off x="277586" y="1141184"/>
          <a:ext cx="3608614" cy="4711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0543">
                  <a:extLst>
                    <a:ext uri="{9D8B030D-6E8A-4147-A177-3AD203B41FA5}">
                      <a16:colId xmlns:a16="http://schemas.microsoft.com/office/drawing/2014/main" val="3690558331"/>
                    </a:ext>
                  </a:extLst>
                </a:gridCol>
                <a:gridCol w="898071">
                  <a:extLst>
                    <a:ext uri="{9D8B030D-6E8A-4147-A177-3AD203B41FA5}">
                      <a16:colId xmlns:a16="http://schemas.microsoft.com/office/drawing/2014/main" val="2877587637"/>
                    </a:ext>
                  </a:extLst>
                </a:gridCol>
              </a:tblGrid>
              <a:tr h="571954">
                <a:tc>
                  <a:txBody>
                    <a:bodyPr/>
                    <a:lstStyle/>
                    <a:p>
                      <a:r>
                        <a:rPr lang="en-US" dirty="0"/>
                        <a:t>Predictor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596025"/>
                  </a:ext>
                </a:extLst>
              </a:tr>
              <a:tr h="571954">
                <a:tc>
                  <a:txBody>
                    <a:bodyPr/>
                    <a:lstStyle/>
                    <a:p>
                      <a:r>
                        <a:rPr lang="en-US" dirty="0"/>
                        <a:t>Fever (subjective)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119441"/>
                  </a:ext>
                </a:extLst>
              </a:tr>
              <a:tr h="571954">
                <a:tc>
                  <a:txBody>
                    <a:bodyPr/>
                    <a:lstStyle/>
                    <a:p>
                      <a:r>
                        <a:rPr lang="en-US" dirty="0"/>
                        <a:t>Interfered with usual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665696"/>
                  </a:ext>
                </a:extLst>
              </a:tr>
              <a:tr h="571954">
                <a:tc>
                  <a:txBody>
                    <a:bodyPr/>
                    <a:lstStyle/>
                    <a:p>
                      <a:r>
                        <a:rPr lang="en-US" dirty="0"/>
                        <a:t>Headache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373298"/>
                  </a:ext>
                </a:extLst>
              </a:tr>
              <a:tr h="571954">
                <a:tc>
                  <a:txBody>
                    <a:bodyPr/>
                    <a:lstStyle/>
                    <a:p>
                      <a:r>
                        <a:rPr lang="en-US" dirty="0"/>
                        <a:t>Wheeze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214442"/>
                  </a:ext>
                </a:extLst>
              </a:tr>
              <a:tr h="571954">
                <a:tc>
                  <a:txBody>
                    <a:bodyPr/>
                    <a:lstStyle/>
                    <a:p>
                      <a:r>
                        <a:rPr lang="en-US" dirty="0"/>
                        <a:t>Phlegm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137565"/>
                  </a:ext>
                </a:extLst>
              </a:tr>
              <a:tr h="571954">
                <a:tc>
                  <a:txBody>
                    <a:bodyPr/>
                    <a:lstStyle/>
                    <a:p>
                      <a:r>
                        <a:rPr lang="en-US" dirty="0"/>
                        <a:t>Received flu vaccine this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796077"/>
                  </a:ext>
                </a:extLst>
              </a:tr>
              <a:tr h="571954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Total (range -5 to 6):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408006"/>
                  </a:ext>
                </a:extLst>
              </a:tr>
            </a:tbl>
          </a:graphicData>
        </a:graphic>
      </p:graphicFrame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D5DBD27-E3DC-C6D6-419E-BF301AA55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709" y="1030809"/>
            <a:ext cx="7037781" cy="36657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878135-98D1-3F29-4914-34DE15715895}"/>
              </a:ext>
            </a:extLst>
          </p:cNvPr>
          <p:cNvSpPr txBox="1"/>
          <p:nvPr/>
        </p:nvSpPr>
        <p:spPr>
          <a:xfrm>
            <a:off x="6016995" y="2946213"/>
            <a:ext cx="187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AUC 0.735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C2C954-821B-CF93-D481-748CAB48446E}"/>
              </a:ext>
            </a:extLst>
          </p:cNvPr>
          <p:cNvSpPr txBox="1"/>
          <p:nvPr/>
        </p:nvSpPr>
        <p:spPr>
          <a:xfrm>
            <a:off x="4377704" y="4863738"/>
            <a:ext cx="7037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Very good discrimination (AUC) and calibration of observed: expected in external validation</a:t>
            </a:r>
          </a:p>
        </p:txBody>
      </p:sp>
    </p:spTree>
    <p:extLst>
      <p:ext uri="{BB962C8B-B14F-4D97-AF65-F5344CB8AC3E}">
        <p14:creationId xmlns:p14="http://schemas.microsoft.com/office/powerpoint/2010/main" val="2664652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A77AA-615A-39A7-D9E4-35F6FE492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8B476-4A51-9D9C-BC48-F785B6321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means for </a:t>
            </a:r>
            <a:r>
              <a:rPr lang="en-US"/>
              <a:t>Clinical Practice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13E2D1-70C6-A48B-7B8F-91610C858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02239"/>
            <a:ext cx="10902043" cy="1926761"/>
          </a:xfrm>
        </p:spPr>
        <p:txBody>
          <a:bodyPr>
            <a:normAutofit/>
          </a:bodyPr>
          <a:lstStyle/>
          <a:p>
            <a:r>
              <a:rPr lang="en-US" sz="2400" dirty="0"/>
              <a:t>The risk score has been externally validated in a contemporary US population with very good discrimination, accuracy and calibration</a:t>
            </a:r>
          </a:p>
          <a:p>
            <a:r>
              <a:rPr lang="en-US" sz="2400" dirty="0"/>
              <a:t>It is especially useful for ruling out influenza: 61% of patients are classified in the low-risk group with only a 6.8% chance of influenza (well below the 10% test threshold)</a:t>
            </a:r>
          </a:p>
          <a:p>
            <a:r>
              <a:rPr lang="en-US" sz="2400" dirty="0"/>
              <a:t>All of the predictors can be obtained by phone so it is useful for triage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47264B4-3205-A76B-2437-8E22239A76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308634"/>
              </p:ext>
            </p:extLst>
          </p:nvPr>
        </p:nvGraphicFramePr>
        <p:xfrm>
          <a:off x="1135742" y="4000500"/>
          <a:ext cx="9920516" cy="2176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5801">
                  <a:extLst>
                    <a:ext uri="{9D8B030D-6E8A-4147-A177-3AD203B41FA5}">
                      <a16:colId xmlns:a16="http://schemas.microsoft.com/office/drawing/2014/main" val="2390721671"/>
                    </a:ext>
                  </a:extLst>
                </a:gridCol>
                <a:gridCol w="2904671">
                  <a:extLst>
                    <a:ext uri="{9D8B030D-6E8A-4147-A177-3AD203B41FA5}">
                      <a16:colId xmlns:a16="http://schemas.microsoft.com/office/drawing/2014/main" val="3550605598"/>
                    </a:ext>
                  </a:extLst>
                </a:gridCol>
                <a:gridCol w="2189844">
                  <a:extLst>
                    <a:ext uri="{9D8B030D-6E8A-4147-A177-3AD203B41FA5}">
                      <a16:colId xmlns:a16="http://schemas.microsoft.com/office/drawing/2014/main" val="196956962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9282468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</a:rPr>
                        <a:t>External validation </a:t>
                      </a:r>
                      <a:br>
                        <a:rPr lang="en-US" sz="2000" kern="100" dirty="0">
                          <a:effectLst/>
                        </a:rPr>
                      </a:br>
                      <a:r>
                        <a:rPr lang="en-US" sz="2000" kern="100" dirty="0">
                          <a:effectLst/>
                        </a:rPr>
                        <a:t>(US EAST-PC population)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</a:rPr>
                        <a:t>Influenza/Total (%) 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</a:rPr>
                        <a:t> % classified into this group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</a:rPr>
                        <a:t>Likelihood ratio 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12112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</a:pPr>
                      <a:r>
                        <a:rPr lang="en-US" sz="2000" kern="100" dirty="0">
                          <a:effectLst/>
                        </a:rPr>
                        <a:t>Low risk (-5 to 0)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</a:pPr>
                      <a:r>
                        <a:rPr lang="en-US" sz="2000" kern="100" dirty="0">
                          <a:effectLst/>
                        </a:rPr>
                        <a:t>22/325 (6.8%)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</a:pPr>
                      <a:r>
                        <a:rPr lang="en-US" sz="2000" kern="100">
                          <a:effectLst/>
                        </a:rPr>
                        <a:t>60.7%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</a:pPr>
                      <a:r>
                        <a:rPr lang="en-US" sz="2000" kern="100" dirty="0">
                          <a:effectLst/>
                        </a:rPr>
                        <a:t>0.41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84581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</a:pPr>
                      <a:r>
                        <a:rPr lang="en-US" sz="2000" kern="100" dirty="0">
                          <a:effectLst/>
                        </a:rPr>
                        <a:t>Moderate risk (1 to 3)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</a:pPr>
                      <a:r>
                        <a:rPr lang="en-US" sz="2000" kern="100" dirty="0">
                          <a:effectLst/>
                        </a:rPr>
                        <a:t>31/142 (21.8%)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</a:pPr>
                      <a:r>
                        <a:rPr lang="en-US" sz="2000" kern="100" dirty="0">
                          <a:effectLst/>
                        </a:rPr>
                        <a:t>26.5%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</a:pPr>
                      <a:r>
                        <a:rPr lang="en-US" sz="2000" kern="100" dirty="0">
                          <a:effectLst/>
                        </a:rPr>
                        <a:t>1.57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42134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</a:pPr>
                      <a:r>
                        <a:rPr lang="en-US" sz="2000" kern="100" dirty="0">
                          <a:effectLst/>
                        </a:rPr>
                        <a:t>High risk (4 to 6)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</a:pPr>
                      <a:r>
                        <a:rPr lang="en-US" sz="2000" kern="100">
                          <a:effectLst/>
                        </a:rPr>
                        <a:t>24/68 (35.3%)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</a:pPr>
                      <a:r>
                        <a:rPr lang="en-US" sz="2000" kern="100" dirty="0">
                          <a:effectLst/>
                        </a:rPr>
                        <a:t>12.7%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</a:pPr>
                      <a:r>
                        <a:rPr lang="en-US" sz="2000" kern="100" dirty="0">
                          <a:effectLst/>
                        </a:rPr>
                        <a:t>3.06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3423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242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APCRG">
      <a:dk1>
        <a:srgbClr val="4179BD"/>
      </a:dk1>
      <a:lt1>
        <a:srgbClr val="FFFFFF"/>
      </a:lt1>
      <a:dk2>
        <a:srgbClr val="1A3455"/>
      </a:dk2>
      <a:lt2>
        <a:srgbClr val="E7E6E6"/>
      </a:lt2>
      <a:accent1>
        <a:srgbClr val="2A7AC2"/>
      </a:accent1>
      <a:accent2>
        <a:srgbClr val="1A3455"/>
      </a:accent2>
      <a:accent3>
        <a:srgbClr val="A5A5A5"/>
      </a:accent3>
      <a:accent4>
        <a:srgbClr val="EEA123"/>
      </a:accent4>
      <a:accent5>
        <a:srgbClr val="FBC5B5"/>
      </a:accent5>
      <a:accent6>
        <a:srgbClr val="414143"/>
      </a:accent6>
      <a:hlink>
        <a:srgbClr val="4179BD"/>
      </a:hlink>
      <a:folHlink>
        <a:srgbClr val="869FBD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432</Words>
  <Application>Microsoft Macintosh PowerPoint</Application>
  <PresentationFormat>Widescreen</PresentationFormat>
  <Paragraphs>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SimSun</vt:lpstr>
      <vt:lpstr>Arial</vt:lpstr>
      <vt:lpstr>Calibri</vt:lpstr>
      <vt:lpstr>Trebuchet MS</vt:lpstr>
      <vt:lpstr>Office Theme</vt:lpstr>
      <vt:lpstr>Development and external validation of the FluScoreVax risk score for influenza that incorporates vaccine status</vt:lpstr>
      <vt:lpstr>The Research Question</vt:lpstr>
      <vt:lpstr>Research Design and Method</vt:lpstr>
      <vt:lpstr>What the Research Found</vt:lpstr>
      <vt:lpstr>What this means for Clinical Practice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Dobbs</dc:creator>
  <cp:lastModifiedBy>Ebell, Mark</cp:lastModifiedBy>
  <cp:revision>8</cp:revision>
  <dcterms:created xsi:type="dcterms:W3CDTF">2023-08-03T16:55:04Z</dcterms:created>
  <dcterms:modified xsi:type="dcterms:W3CDTF">2024-12-17T21:57:32Z</dcterms:modified>
</cp:coreProperties>
</file>